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6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49853" y="0"/>
            <a:ext cx="14904506" cy="99441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2088" y="289099"/>
            <a:ext cx="9753603" cy="650578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263775" y="613833"/>
            <a:ext cx="12401550" cy="82677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086225" y="2586566"/>
            <a:ext cx="9429750" cy="6286501"/>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680200" y="5029200"/>
            <a:ext cx="6054748" cy="40386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502400" y="889000"/>
            <a:ext cx="5867400" cy="3911601"/>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2374900" y="889000"/>
            <a:ext cx="11982450" cy="79883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jpeg"/><Relationship Id="rId5" Type="http://schemas.openxmlformats.org/officeDocument/2006/relationships/slideLayout" Target="../slideLayouts/slideLayout6.xml"/><Relationship Id="rId4" Type="http://schemas.openxmlformats.org/officeDocument/2006/relationships/video" Target="../media/media2.mp4"/><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Screen Shot 2019-11-10 at 4.47.36 AM.png" descr="Screen Shot 2019-11-10 at 4.47.36 AM.png"/>
          <p:cNvPicPr>
            <a:picLocks/>
          </p:cNvPicPr>
          <p:nvPr/>
        </p:nvPicPr>
        <p:blipFill>
          <a:blip r:embed="rId2"/>
          <a:stretch>
            <a:fillRect/>
          </a:stretch>
        </p:blipFill>
        <p:spPr>
          <a:xfrm>
            <a:off x="-914400" y="-63500"/>
            <a:ext cx="14732001" cy="9791701"/>
          </a:xfrm>
          <a:prstGeom prst="rect">
            <a:avLst/>
          </a:prstGeom>
          <a:effectLst>
            <a:outerShdw blurRad="190500" dir="5400000" rotWithShape="0">
              <a:srgbClr val="000000"/>
            </a:outerShdw>
          </a:effectLst>
        </p:spPr>
      </p:pic>
      <p:pic>
        <p:nvPicPr>
          <p:cNvPr id="3" name="Picture 2">
            <a:extLst>
              <a:ext uri="{FF2B5EF4-FFF2-40B4-BE49-F238E27FC236}">
                <a16:creationId xmlns:a16="http://schemas.microsoft.com/office/drawing/2014/main" id="{9D437787-ECC3-2830-9F03-4BF25AE576C8}"/>
              </a:ext>
            </a:extLst>
          </p:cNvPr>
          <p:cNvPicPr>
            <a:picLocks noChangeAspect="1"/>
          </p:cNvPicPr>
          <p:nvPr/>
        </p:nvPicPr>
        <p:blipFill>
          <a:blip r:embed="rId3"/>
          <a:stretch>
            <a:fillRect/>
          </a:stretch>
        </p:blipFill>
        <p:spPr>
          <a:xfrm>
            <a:off x="2887158" y="3200166"/>
            <a:ext cx="7230484" cy="2248656"/>
          </a:xfrm>
          <a:prstGeom prst="rect">
            <a:avLst/>
          </a:prstGeom>
        </p:spPr>
      </p:pic>
      <p:sp>
        <p:nvSpPr>
          <p:cNvPr id="4" name="Rectangle 3">
            <a:extLst>
              <a:ext uri="{FF2B5EF4-FFF2-40B4-BE49-F238E27FC236}">
                <a16:creationId xmlns:a16="http://schemas.microsoft.com/office/drawing/2014/main" id="{65C0F7FE-ECED-602C-1F08-C47312F1EDB0}"/>
              </a:ext>
            </a:extLst>
          </p:cNvPr>
          <p:cNvSpPr/>
          <p:nvPr/>
        </p:nvSpPr>
        <p:spPr>
          <a:xfrm>
            <a:off x="2887158" y="3043460"/>
            <a:ext cx="7263527"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SIGHT OF THE BLIND</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D747A8D4-115D-DFF3-7344-EB91F4556220}"/>
              </a:ext>
            </a:extLst>
          </p:cNvPr>
          <p:cNvSpPr/>
          <p:nvPr/>
        </p:nvSpPr>
        <p:spPr>
          <a:xfrm>
            <a:off x="3851676" y="4415135"/>
            <a:ext cx="5301451" cy="1754326"/>
          </a:xfrm>
          <a:prstGeom prst="rect">
            <a:avLst/>
          </a:prstGeom>
          <a:noFill/>
        </p:spPr>
        <p:txBody>
          <a:bodyPr wrap="none" lIns="91440" tIns="45720" rIns="91440" bIns="45720">
            <a:spAutoFit/>
          </a:bodyPr>
          <a:lstStyle/>
          <a:p>
            <a:pPr algn="ctr"/>
            <a:r>
              <a:rPr lang="en-US" sz="540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Team – Amigos</a:t>
            </a:r>
          </a:p>
          <a:p>
            <a:pPr algn="ct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WORKING"/>
          <p:cNvSpPr txBox="1"/>
          <p:nvPr/>
        </p:nvSpPr>
        <p:spPr>
          <a:xfrm>
            <a:off x="5027644" y="154119"/>
            <a:ext cx="2949512" cy="783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a:lvl1pPr>
          </a:lstStyle>
          <a:p>
            <a:r>
              <a:t>WORKING</a:t>
            </a:r>
          </a:p>
        </p:txBody>
      </p:sp>
      <p:pic>
        <p:nvPicPr>
          <p:cNvPr id="164" name="GESTURE1.jpg" descr="GESTURE1.jpg"/>
          <p:cNvPicPr>
            <a:picLocks/>
          </p:cNvPicPr>
          <p:nvPr/>
        </p:nvPicPr>
        <p:blipFill>
          <a:blip r:embed="rId6"/>
          <a:stretch>
            <a:fillRect/>
          </a:stretch>
        </p:blipFill>
        <p:spPr>
          <a:xfrm>
            <a:off x="192437" y="234206"/>
            <a:ext cx="3594272" cy="4558594"/>
          </a:xfrm>
          <a:prstGeom prst="rect">
            <a:avLst/>
          </a:prstGeom>
          <a:ln w="12700">
            <a:miter lim="400000"/>
          </a:ln>
        </p:spPr>
      </p:pic>
      <p:pic>
        <p:nvPicPr>
          <p:cNvPr id="165" name="GESTURE2.jpg" descr="GESTURE2.jpg"/>
          <p:cNvPicPr>
            <a:picLocks/>
          </p:cNvPicPr>
          <p:nvPr/>
        </p:nvPicPr>
        <p:blipFill>
          <a:blip r:embed="rId7"/>
          <a:stretch>
            <a:fillRect/>
          </a:stretch>
        </p:blipFill>
        <p:spPr>
          <a:xfrm>
            <a:off x="9287795" y="4330434"/>
            <a:ext cx="3594271" cy="4559301"/>
          </a:xfrm>
          <a:prstGeom prst="rect">
            <a:avLst/>
          </a:prstGeom>
          <a:ln w="12700">
            <a:miter lim="400000"/>
          </a:ln>
        </p:spPr>
      </p:pic>
      <p:sp>
        <p:nvSpPr>
          <p:cNvPr id="166" name="Line"/>
          <p:cNvSpPr/>
          <p:nvPr/>
        </p:nvSpPr>
        <p:spPr>
          <a:xfrm>
            <a:off x="4167647" y="2026759"/>
            <a:ext cx="4487025"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Line"/>
          <p:cNvSpPr/>
          <p:nvPr/>
        </p:nvSpPr>
        <p:spPr>
          <a:xfrm flipH="1">
            <a:off x="4144880" y="7584330"/>
            <a:ext cx="4715040" cy="1"/>
          </a:xfrm>
          <a:prstGeom prst="line">
            <a:avLst/>
          </a:prstGeom>
          <a:ln w="25400">
            <a:solidFill>
              <a:srgbClr val="0000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8" name="GESTURE 1"/>
          <p:cNvSpPr/>
          <p:nvPr/>
        </p:nvSpPr>
        <p:spPr>
          <a:xfrm>
            <a:off x="574120" y="5090481"/>
            <a:ext cx="2830906" cy="485965"/>
          </a:xfrm>
          <a:prstGeom prst="rect">
            <a:avLst/>
          </a:prstGeom>
          <a:solidFill>
            <a:srgbClr val="FFFFFF"/>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GESTURE 1</a:t>
            </a:r>
          </a:p>
        </p:txBody>
      </p:sp>
      <p:sp>
        <p:nvSpPr>
          <p:cNvPr id="169" name="GESTURE 2"/>
          <p:cNvSpPr/>
          <p:nvPr/>
        </p:nvSpPr>
        <p:spPr>
          <a:xfrm>
            <a:off x="9669477" y="9123914"/>
            <a:ext cx="2830907" cy="485964"/>
          </a:xfrm>
          <a:prstGeom prst="rect">
            <a:avLst/>
          </a:prstGeom>
          <a:solidFill>
            <a:srgbClr val="FFFFFF"/>
          </a:solidFill>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GESTURE 2</a:t>
            </a:r>
          </a:p>
        </p:txBody>
      </p:sp>
      <p:pic>
        <p:nvPicPr>
          <p:cNvPr id="170" name="gesture2.mp4" descr="gesture2.mp4"/>
          <p:cNvPicPr>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9725790" y="37192"/>
            <a:ext cx="2718281" cy="4090813"/>
          </a:xfrm>
          <a:prstGeom prst="rect">
            <a:avLst/>
          </a:prstGeom>
          <a:ln w="12700">
            <a:miter lim="400000"/>
          </a:ln>
        </p:spPr>
      </p:pic>
      <p:pic>
        <p:nvPicPr>
          <p:cNvPr id="171" name="gesture1.mp4" descr="gesture1.mp4"/>
          <p:cNvPicPr>
            <a:picLocks/>
          </p:cNvPicPr>
          <p:nvPr>
            <a:videoFile r:link="rId4"/>
            <p:extLst>
              <p:ext uri="{DAA4B4D4-6D71-4841-9C94-3DE7FCFB9230}">
                <p14:media xmlns:p14="http://schemas.microsoft.com/office/powerpoint/2010/main" r:embed="rId3"/>
              </p:ext>
            </p:extLst>
          </p:nvPr>
        </p:nvPicPr>
        <p:blipFill>
          <a:blip r:embed="rId9"/>
          <a:stretch>
            <a:fillRect/>
          </a:stretch>
        </p:blipFill>
        <p:spPr>
          <a:xfrm>
            <a:off x="630432" y="5646356"/>
            <a:ext cx="2718282" cy="4080139"/>
          </a:xfrm>
          <a:prstGeom prst="rect">
            <a:avLst/>
          </a:prstGeom>
          <a:ln w="12700">
            <a:miter lim="400000"/>
          </a:ln>
        </p:spPr>
      </p:pic>
      <p:sp>
        <p:nvSpPr>
          <p:cNvPr id="172" name="Action 1 Triggered"/>
          <p:cNvSpPr txBox="1"/>
          <p:nvPr/>
        </p:nvSpPr>
        <p:spPr>
          <a:xfrm>
            <a:off x="5035314" y="1513189"/>
            <a:ext cx="2411595"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vl1pPr>
          </a:lstStyle>
          <a:p>
            <a:r>
              <a:t>Action 1 Triggered</a:t>
            </a:r>
          </a:p>
        </p:txBody>
      </p:sp>
      <p:sp>
        <p:nvSpPr>
          <p:cNvPr id="173" name="Action 2 Triggered"/>
          <p:cNvSpPr txBox="1"/>
          <p:nvPr/>
        </p:nvSpPr>
        <p:spPr>
          <a:xfrm>
            <a:off x="5035314" y="7069256"/>
            <a:ext cx="2411595" cy="38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vl1pPr>
          </a:lstStyle>
          <a:p>
            <a:r>
              <a:t>Action 2 Triggered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6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300"/>
                                  </p:stCondLst>
                                  <p:iterate>
                                    <p:tmAbs val="0"/>
                                  </p:iterate>
                                  <p:childTnLst>
                                    <p:set>
                                      <p:cBhvr>
                                        <p:cTn id="9" fill="hold"/>
                                        <p:tgtEl>
                                          <p:spTgt spid="166"/>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grpId="3" nodeType="afterEffect">
                                  <p:stCondLst>
                                    <p:cond delay="0"/>
                                  </p:stCondLst>
                                  <p:iterate>
                                    <p:tmAbs val="0"/>
                                  </p:iterate>
                                  <p:childTnLst>
                                    <p:set>
                                      <p:cBhvr>
                                        <p:cTn id="12" fill="hold"/>
                                        <p:tgtEl>
                                          <p:spTgt spid="172"/>
                                        </p:tgtEl>
                                        <p:attrNameLst>
                                          <p:attrName>style.visibility</p:attrName>
                                        </p:attrNameLst>
                                      </p:cBhvr>
                                      <p:to>
                                        <p:strVal val="visible"/>
                                      </p:to>
                                    </p:set>
                                  </p:childTnLst>
                                </p:cTn>
                              </p:par>
                            </p:childTnLst>
                          </p:cTn>
                        </p:par>
                        <p:par>
                          <p:cTn id="13" fill="hold">
                            <p:stCondLst>
                              <p:cond delay="300"/>
                            </p:stCondLst>
                            <p:childTnLst>
                              <p:par>
                                <p:cTn id="14" presetID="1" presetClass="mediacall" presetSubtype="0" fill="hold" nodeType="afterEffect">
                                  <p:stCondLst>
                                    <p:cond delay="200"/>
                                  </p:stCondLst>
                                  <p:childTnLst>
                                    <p:cmd type="call" cmd="playFrom(0.0)">
                                      <p:cBhvr>
                                        <p:cTn id="15" dur="5223944" fill="hold"/>
                                        <p:tgtEl>
                                          <p:spTgt spid="170"/>
                                        </p:tgtEl>
                                      </p:cBhvr>
                                    </p:cmd>
                                  </p:childTnLst>
                                </p:cTn>
                              </p:par>
                            </p:childTnLst>
                          </p:cTn>
                        </p:par>
                        <p:par>
                          <p:cTn id="16" fill="hold">
                            <p:stCondLst>
                              <p:cond delay="5224444"/>
                            </p:stCondLst>
                            <p:childTnLst>
                              <p:par>
                                <p:cTn id="17" presetID="1" presetClass="entr" presetSubtype="0" fill="hold" grpId="5" nodeType="afterEffect">
                                  <p:stCondLst>
                                    <p:cond delay="200"/>
                                  </p:stCondLst>
                                  <p:iterate>
                                    <p:tmAbs val="0"/>
                                  </p:iterate>
                                  <p:childTnLst>
                                    <p:set>
                                      <p:cBhvr>
                                        <p:cTn id="18" fill="hold"/>
                                        <p:tgtEl>
                                          <p:spTgt spid="165"/>
                                        </p:tgtEl>
                                        <p:attrNameLst>
                                          <p:attrName>style.visibility</p:attrName>
                                        </p:attrNameLst>
                                      </p:cBhvr>
                                      <p:to>
                                        <p:strVal val="visible"/>
                                      </p:to>
                                    </p:set>
                                  </p:childTnLst>
                                </p:cTn>
                              </p:par>
                            </p:childTnLst>
                          </p:cTn>
                        </p:par>
                        <p:par>
                          <p:cTn id="19" fill="hold">
                            <p:stCondLst>
                              <p:cond delay="5224644"/>
                            </p:stCondLst>
                            <p:childTnLst>
                              <p:par>
                                <p:cTn id="20" presetID="1" presetClass="entr" presetSubtype="0" fill="hold" grpId="6" nodeType="afterEffect">
                                  <p:stCondLst>
                                    <p:cond delay="200"/>
                                  </p:stCondLst>
                                  <p:iterate>
                                    <p:tmAbs val="0"/>
                                  </p:iterate>
                                  <p:childTnLst>
                                    <p:set>
                                      <p:cBhvr>
                                        <p:cTn id="21" fill="hold"/>
                                        <p:tgtEl>
                                          <p:spTgt spid="167"/>
                                        </p:tgtEl>
                                        <p:attrNameLst>
                                          <p:attrName>style.visibility</p:attrName>
                                        </p:attrNameLst>
                                      </p:cBhvr>
                                      <p:to>
                                        <p:strVal val="visible"/>
                                      </p:to>
                                    </p:set>
                                  </p:childTnLst>
                                </p:cTn>
                              </p:par>
                            </p:childTnLst>
                          </p:cTn>
                        </p:par>
                        <p:par>
                          <p:cTn id="22" fill="hold">
                            <p:stCondLst>
                              <p:cond delay="5224844"/>
                            </p:stCondLst>
                            <p:childTnLst>
                              <p:par>
                                <p:cTn id="23" presetID="1" presetClass="entr" presetSubtype="0" fill="hold" grpId="7" nodeType="afterEffect">
                                  <p:stCondLst>
                                    <p:cond delay="0"/>
                                  </p:stCondLst>
                                  <p:iterate>
                                    <p:tmAbs val="0"/>
                                  </p:iterate>
                                  <p:childTnLst>
                                    <p:set>
                                      <p:cBhvr>
                                        <p:cTn id="24" fill="hold"/>
                                        <p:tgtEl>
                                          <p:spTgt spid="173"/>
                                        </p:tgtEl>
                                        <p:attrNameLst>
                                          <p:attrName>style.visibility</p:attrName>
                                        </p:attrNameLst>
                                      </p:cBhvr>
                                      <p:to>
                                        <p:strVal val="visible"/>
                                      </p:to>
                                    </p:set>
                                  </p:childTnLst>
                                </p:cTn>
                              </p:par>
                            </p:childTnLst>
                          </p:cTn>
                        </p:par>
                        <p:par>
                          <p:cTn id="25" fill="hold">
                            <p:stCondLst>
                              <p:cond delay="5224844"/>
                            </p:stCondLst>
                            <p:childTnLst>
                              <p:par>
                                <p:cTn id="26" presetID="1" presetClass="mediacall" presetSubtype="0" fill="hold" nodeType="afterEffect">
                                  <p:stCondLst>
                                    <p:cond delay="500"/>
                                  </p:stCondLst>
                                  <p:childTnLst>
                                    <p:cmd type="call" cmd="playFrom(0.0)">
                                      <p:cBhvr>
                                        <p:cTn id="27" dur="4573000" fill="hold"/>
                                        <p:tgtEl>
                                          <p:spTgt spid="17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8" fill="hold" display="0">
                  <p:stCondLst>
                    <p:cond delay="indefinite"/>
                  </p:stCondLst>
                </p:cTn>
                <p:tgtEl>
                  <p:spTgt spid="171"/>
                </p:tgtEl>
              </p:cMediaNode>
            </p:video>
            <p:video>
              <p:cMediaNode vol="100000">
                <p:cTn id="29" fill="hold" display="0">
                  <p:stCondLst>
                    <p:cond delay="indefinite"/>
                  </p:stCondLst>
                </p:cTn>
                <p:tgtEl>
                  <p:spTgt spid="170"/>
                </p:tgtEl>
              </p:cMediaNode>
            </p:video>
          </p:childTnLst>
        </p:cTn>
      </p:par>
    </p:tnLst>
    <p:bldLst>
      <p:bldP spid="164" grpId="1" animBg="1" advAuto="0"/>
      <p:bldP spid="165" grpId="5" animBg="1" advAuto="0"/>
      <p:bldP spid="166" grpId="2" animBg="1" advAuto="0"/>
      <p:bldP spid="167" grpId="6" animBg="1" advAuto="0"/>
      <p:bldP spid="172" grpId="3" animBg="1" advAuto="0"/>
      <p:bldP spid="173" grpId="7"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WhatsApp Video 2019-11-10 at 3.15.32 AM.mp4" descr="WhatsApp Video 2019-11-10 at 3.15.32 AM.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1968159" y="2175154"/>
            <a:ext cx="9393514" cy="4243082"/>
          </a:xfrm>
          <a:prstGeom prst="rect">
            <a:avLst/>
          </a:prstGeom>
          <a:ln w="12700">
            <a:miter lim="400000"/>
          </a:ln>
        </p:spPr>
      </p:pic>
      <p:sp>
        <p:nvSpPr>
          <p:cNvPr id="176" name="Solution: Our device emits ultrasound waves to detect nearby obstacles and buzzer beeps to warn the user of anything in its path."/>
          <p:cNvSpPr txBox="1"/>
          <p:nvPr/>
        </p:nvSpPr>
        <p:spPr>
          <a:xfrm>
            <a:off x="908459" y="6552087"/>
            <a:ext cx="11811912" cy="1616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355600">
              <a:defRPr sz="2500" b="0"/>
            </a:pPr>
            <a:endParaRPr/>
          </a:p>
          <a:p>
            <a:pPr algn="l" defTabSz="355600">
              <a:defRPr sz="2500" b="0"/>
            </a:pPr>
            <a:r>
              <a:rPr>
                <a:solidFill>
                  <a:srgbClr val="FF2600"/>
                </a:solidFill>
              </a:rPr>
              <a:t>Solution</a:t>
            </a:r>
            <a:r>
              <a:t>: Our device emits ultrasound waves to detect nearby obstacles and buzzer beeps to warn the user of anything in its path.</a:t>
            </a:r>
          </a:p>
        </p:txBody>
      </p:sp>
      <p:sp>
        <p:nvSpPr>
          <p:cNvPr id="177" name="Problem: Traditional cane can't detect objects higher than the waist."/>
          <p:cNvSpPr txBox="1"/>
          <p:nvPr/>
        </p:nvSpPr>
        <p:spPr>
          <a:xfrm>
            <a:off x="1185447" y="1075096"/>
            <a:ext cx="9935528" cy="854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355600">
              <a:defRPr sz="2500" b="0"/>
            </a:pPr>
            <a:r>
              <a:rPr>
                <a:solidFill>
                  <a:srgbClr val="FF2600"/>
                </a:solidFill>
              </a:rPr>
              <a:t>Problem</a:t>
            </a:r>
            <a:r>
              <a:t>: Traditional cane can't detect objects higher than the waist.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83999" fill="hold"/>
                                        <p:tgtEl>
                                          <p:spTgt spid="1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7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WhatsApp Image 2019-11-10 at 3.19.05 AM.jpeg" descr="WhatsApp Image 2019-11-10 at 3.19.05 AM.jpeg"/>
          <p:cNvPicPr>
            <a:picLocks noChangeAspect="1"/>
          </p:cNvPicPr>
          <p:nvPr/>
        </p:nvPicPr>
        <p:blipFill>
          <a:blip r:embed="rId2"/>
          <a:stretch>
            <a:fillRect/>
          </a:stretch>
        </p:blipFill>
        <p:spPr>
          <a:xfrm>
            <a:off x="495300" y="3886184"/>
            <a:ext cx="4944575" cy="3708432"/>
          </a:xfrm>
          <a:prstGeom prst="rect">
            <a:avLst/>
          </a:prstGeom>
          <a:ln w="12700">
            <a:miter lim="400000"/>
          </a:ln>
        </p:spPr>
      </p:pic>
      <p:pic>
        <p:nvPicPr>
          <p:cNvPr id="180" name="WhatsApp Image 2019-11-10 at 3.19.04 AM.jpeg" descr="WhatsApp Image 2019-11-10 at 3.19.04 AM.jpeg"/>
          <p:cNvPicPr>
            <a:picLocks/>
          </p:cNvPicPr>
          <p:nvPr/>
        </p:nvPicPr>
        <p:blipFill>
          <a:blip r:embed="rId3"/>
          <a:stretch>
            <a:fillRect/>
          </a:stretch>
        </p:blipFill>
        <p:spPr>
          <a:xfrm>
            <a:off x="7263796" y="3884041"/>
            <a:ext cx="4775804" cy="3712718"/>
          </a:xfrm>
          <a:prstGeom prst="rect">
            <a:avLst/>
          </a:prstGeom>
          <a:ln w="12700">
            <a:miter lim="400000"/>
          </a:ln>
        </p:spPr>
      </p:pic>
      <p:sp>
        <p:nvSpPr>
          <p:cNvPr id="181" name="Challenges"/>
          <p:cNvSpPr/>
          <p:nvPr/>
        </p:nvSpPr>
        <p:spPr>
          <a:xfrm>
            <a:off x="3962400" y="482600"/>
            <a:ext cx="5080000" cy="1270000"/>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5000" b="0">
                <a:latin typeface="+mn-lt"/>
                <a:ea typeface="+mn-ea"/>
                <a:cs typeface="+mn-cs"/>
                <a:sym typeface="Helvetica Neue Medium"/>
              </a:defRPr>
            </a:lvl1pPr>
          </a:lstStyle>
          <a:p>
            <a:r>
              <a:t>Challenges</a:t>
            </a:r>
          </a:p>
        </p:txBody>
      </p:sp>
      <p:sp>
        <p:nvSpPr>
          <p:cNvPr id="182" name="Piezoelectric Sensor"/>
          <p:cNvSpPr txBox="1"/>
          <p:nvPr/>
        </p:nvSpPr>
        <p:spPr>
          <a:xfrm>
            <a:off x="1330550" y="7973670"/>
            <a:ext cx="3105303"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Piezoelectric Sensor</a:t>
            </a:r>
          </a:p>
        </p:txBody>
      </p:sp>
      <p:sp>
        <p:nvSpPr>
          <p:cNvPr id="183" name="Self Recharging Battery"/>
          <p:cNvSpPr txBox="1"/>
          <p:nvPr/>
        </p:nvSpPr>
        <p:spPr>
          <a:xfrm>
            <a:off x="7427769" y="7973670"/>
            <a:ext cx="3560065"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Self Recharging Battery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Hiking"/>
          <p:cNvSpPr/>
          <p:nvPr/>
        </p:nvSpPr>
        <p:spPr>
          <a:xfrm>
            <a:off x="9965274" y="509871"/>
            <a:ext cx="1532794" cy="2344401"/>
          </a:xfrm>
          <a:custGeom>
            <a:avLst/>
            <a:gdLst/>
            <a:ahLst/>
            <a:cxnLst>
              <a:cxn ang="0">
                <a:pos x="wd2" y="hd2"/>
              </a:cxn>
              <a:cxn ang="5400000">
                <a:pos x="wd2" y="hd2"/>
              </a:cxn>
              <a:cxn ang="10800000">
                <a:pos x="wd2" y="hd2"/>
              </a:cxn>
              <a:cxn ang="16200000">
                <a:pos x="wd2" y="hd2"/>
              </a:cxn>
            </a:cxnLst>
            <a:rect l="0" t="0" r="r" b="b"/>
            <a:pathLst>
              <a:path w="21362" h="21470" extrusionOk="0">
                <a:moveTo>
                  <a:pt x="13809" y="0"/>
                </a:moveTo>
                <a:cubicBezTo>
                  <a:pt x="13161" y="0"/>
                  <a:pt x="12513" y="162"/>
                  <a:pt x="12019" y="486"/>
                </a:cubicBezTo>
                <a:cubicBezTo>
                  <a:pt x="11031" y="1136"/>
                  <a:pt x="11031" y="2190"/>
                  <a:pt x="12019" y="2840"/>
                </a:cubicBezTo>
                <a:cubicBezTo>
                  <a:pt x="13008" y="3489"/>
                  <a:pt x="14610" y="3489"/>
                  <a:pt x="15598" y="2840"/>
                </a:cubicBezTo>
                <a:cubicBezTo>
                  <a:pt x="16586" y="2190"/>
                  <a:pt x="16586" y="1136"/>
                  <a:pt x="15598" y="486"/>
                </a:cubicBezTo>
                <a:cubicBezTo>
                  <a:pt x="15104" y="162"/>
                  <a:pt x="14456" y="0"/>
                  <a:pt x="13809" y="0"/>
                </a:cubicBezTo>
                <a:close/>
                <a:moveTo>
                  <a:pt x="5513" y="1761"/>
                </a:moveTo>
                <a:cubicBezTo>
                  <a:pt x="4662" y="1803"/>
                  <a:pt x="3901" y="2199"/>
                  <a:pt x="3693" y="2786"/>
                </a:cubicBezTo>
                <a:lnTo>
                  <a:pt x="2232" y="6906"/>
                </a:lnTo>
                <a:cubicBezTo>
                  <a:pt x="1378" y="6961"/>
                  <a:pt x="597" y="7320"/>
                  <a:pt x="254" y="7879"/>
                </a:cubicBezTo>
                <a:cubicBezTo>
                  <a:pt x="-238" y="8681"/>
                  <a:pt x="354" y="9592"/>
                  <a:pt x="1574" y="9915"/>
                </a:cubicBezTo>
                <a:cubicBezTo>
                  <a:pt x="2794" y="10239"/>
                  <a:pt x="4181" y="9851"/>
                  <a:pt x="4673" y="9050"/>
                </a:cubicBezTo>
                <a:cubicBezTo>
                  <a:pt x="4846" y="8767"/>
                  <a:pt x="8803" y="2442"/>
                  <a:pt x="8803" y="2442"/>
                </a:cubicBezTo>
                <a:lnTo>
                  <a:pt x="6378" y="1843"/>
                </a:lnTo>
                <a:cubicBezTo>
                  <a:pt x="6092" y="1773"/>
                  <a:pt x="5796" y="1747"/>
                  <a:pt x="5513" y="1761"/>
                </a:cubicBezTo>
                <a:close/>
                <a:moveTo>
                  <a:pt x="11585" y="3288"/>
                </a:moveTo>
                <a:cubicBezTo>
                  <a:pt x="9748" y="3252"/>
                  <a:pt x="7973" y="4760"/>
                  <a:pt x="6498" y="7059"/>
                </a:cubicBezTo>
                <a:cubicBezTo>
                  <a:pt x="4812" y="9686"/>
                  <a:pt x="5908" y="11797"/>
                  <a:pt x="5908" y="11797"/>
                </a:cubicBezTo>
                <a:lnTo>
                  <a:pt x="3881" y="14760"/>
                </a:lnTo>
                <a:lnTo>
                  <a:pt x="162" y="20126"/>
                </a:lnTo>
                <a:cubicBezTo>
                  <a:pt x="-197" y="20570"/>
                  <a:pt x="63" y="21127"/>
                  <a:pt x="739" y="21364"/>
                </a:cubicBezTo>
                <a:cubicBezTo>
                  <a:pt x="1415" y="21600"/>
                  <a:pt x="2261" y="21429"/>
                  <a:pt x="2620" y="20985"/>
                </a:cubicBezTo>
                <a:lnTo>
                  <a:pt x="3256" y="20235"/>
                </a:lnTo>
                <a:lnTo>
                  <a:pt x="8652" y="13911"/>
                </a:lnTo>
                <a:lnTo>
                  <a:pt x="9615" y="15382"/>
                </a:lnTo>
                <a:cubicBezTo>
                  <a:pt x="9630" y="15414"/>
                  <a:pt x="9648" y="15447"/>
                  <a:pt x="9668" y="15479"/>
                </a:cubicBezTo>
                <a:lnTo>
                  <a:pt x="13158" y="20817"/>
                </a:lnTo>
                <a:cubicBezTo>
                  <a:pt x="13473" y="21306"/>
                  <a:pt x="14340" y="21537"/>
                  <a:pt x="15085" y="21330"/>
                </a:cubicBezTo>
                <a:cubicBezTo>
                  <a:pt x="15759" y="21143"/>
                  <a:pt x="16068" y="20642"/>
                  <a:pt x="15887" y="20186"/>
                </a:cubicBezTo>
                <a:lnTo>
                  <a:pt x="15876" y="20164"/>
                </a:lnTo>
                <a:cubicBezTo>
                  <a:pt x="15868" y="20144"/>
                  <a:pt x="15859" y="20125"/>
                  <a:pt x="15848" y="20106"/>
                </a:cubicBezTo>
                <a:lnTo>
                  <a:pt x="14541" y="17420"/>
                </a:lnTo>
                <a:lnTo>
                  <a:pt x="13237" y="14726"/>
                </a:lnTo>
                <a:cubicBezTo>
                  <a:pt x="13233" y="14720"/>
                  <a:pt x="13226" y="14714"/>
                  <a:pt x="13222" y="14708"/>
                </a:cubicBezTo>
                <a:lnTo>
                  <a:pt x="10993" y="10123"/>
                </a:lnTo>
                <a:lnTo>
                  <a:pt x="12298" y="7830"/>
                </a:lnTo>
                <a:lnTo>
                  <a:pt x="13436" y="9350"/>
                </a:lnTo>
                <a:lnTo>
                  <a:pt x="19583" y="9865"/>
                </a:lnTo>
                <a:lnTo>
                  <a:pt x="17809" y="21174"/>
                </a:lnTo>
                <a:lnTo>
                  <a:pt x="18669" y="21174"/>
                </a:lnTo>
                <a:lnTo>
                  <a:pt x="21362" y="6899"/>
                </a:lnTo>
                <a:lnTo>
                  <a:pt x="20047" y="6899"/>
                </a:lnTo>
                <a:lnTo>
                  <a:pt x="19815" y="8389"/>
                </a:lnTo>
                <a:cubicBezTo>
                  <a:pt x="19071" y="8282"/>
                  <a:pt x="17634" y="8072"/>
                  <a:pt x="16075" y="7823"/>
                </a:cubicBezTo>
                <a:cubicBezTo>
                  <a:pt x="13880" y="7474"/>
                  <a:pt x="15669" y="4276"/>
                  <a:pt x="12377" y="3400"/>
                </a:cubicBezTo>
                <a:cubicBezTo>
                  <a:pt x="12112" y="3330"/>
                  <a:pt x="11848" y="3293"/>
                  <a:pt x="11585" y="3288"/>
                </a:cubicBezTo>
                <a:close/>
              </a:path>
            </a:pathLst>
          </a:custGeom>
          <a:solidFill>
            <a:schemeClr val="accent6"/>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6" name="Are you excited to see the demo?"/>
          <p:cNvSpPr/>
          <p:nvPr/>
        </p:nvSpPr>
        <p:spPr>
          <a:xfrm>
            <a:off x="1621577" y="3587688"/>
            <a:ext cx="9761646" cy="3665451"/>
          </a:xfrm>
          <a:prstGeom prst="rect">
            <a:avLst/>
          </a:prstGeom>
          <a:solidFill>
            <a:srgbClr val="FFFFFF"/>
          </a:solidFill>
          <a:ln w="63500">
            <a:solidFill>
              <a:srgbClr val="008F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sz="6200" b="0">
                <a:latin typeface="+mn-lt"/>
                <a:ea typeface="+mn-ea"/>
                <a:cs typeface="+mn-cs"/>
                <a:sym typeface="Helvetica Neue Medium"/>
              </a:defRPr>
            </a:pPr>
            <a:r>
              <a:t>Are you excited to see the </a:t>
            </a:r>
            <a:r>
              <a:rPr b="1">
                <a:solidFill>
                  <a:srgbClr val="C82506"/>
                </a:solidFill>
                <a:latin typeface="Helvetica Neue"/>
                <a:ea typeface="Helvetica Neue"/>
                <a:cs typeface="Helvetica Neue"/>
                <a:sym typeface="Helvetica Neue"/>
              </a:rPr>
              <a:t>demo</a:t>
            </a:r>
            <a:r>
              <a:t>?</a:t>
            </a:r>
          </a:p>
        </p:txBody>
      </p:sp>
    </p:spTree>
  </p:cSld>
  <p:clrMapOvr>
    <a:masterClrMapping/>
  </p:clrMapOvr>
  <p:transition spd="med" advClick="0" advTm="0"/>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iterate type="lt">
                                    <p:tmAbs val="0"/>
                                  </p:iterate>
                                  <p:childTnLst>
                                    <p:set>
                                      <p:cBhvr>
                                        <p:cTn id="6" fill="hold"/>
                                        <p:tgtEl>
                                          <p:spTgt spid="186"/>
                                        </p:tgtEl>
                                        <p:attrNameLst>
                                          <p:attrName>style.visibility</p:attrName>
                                        </p:attrNameLst>
                                      </p:cBhvr>
                                      <p:to>
                                        <p:strVal val="visible"/>
                                      </p:to>
                                    </p:set>
                                    <p:anim calcmode="lin" valueType="num">
                                      <p:cBhvr>
                                        <p:cTn id="7" dur="2000" fill="hold"/>
                                        <p:tgtEl>
                                          <p:spTgt spid="186"/>
                                        </p:tgtEl>
                                        <p:attrNameLst>
                                          <p:attrName>ppt_x</p:attrName>
                                        </p:attrNameLst>
                                      </p:cBhvr>
                                      <p:tavLst>
                                        <p:tav tm="0">
                                          <p:val>
                                            <p:strVal val="0-#ppt_w/2"/>
                                          </p:val>
                                        </p:tav>
                                        <p:tav tm="100000">
                                          <p:val>
                                            <p:strVal val="#ppt_x"/>
                                          </p:val>
                                        </p:tav>
                                      </p:tavLst>
                                    </p:anim>
                                    <p:anim calcmode="lin" valueType="num">
                                      <p:cBhvr>
                                        <p:cTn id="8" dur="2000" fill="hold"/>
                                        <p:tgtEl>
                                          <p:spTgt spid="1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mo.jpeg" descr="mo.jpeg"/>
          <p:cNvPicPr>
            <a:picLocks noChangeAspect="1"/>
          </p:cNvPicPr>
          <p:nvPr/>
        </p:nvPicPr>
        <p:blipFill>
          <a:blip r:embed="rId2"/>
          <a:stretch>
            <a:fillRect/>
          </a:stretch>
        </p:blipFill>
        <p:spPr>
          <a:xfrm>
            <a:off x="5334000" y="881551"/>
            <a:ext cx="2336800" cy="3492501"/>
          </a:xfrm>
          <a:prstGeom prst="rect">
            <a:avLst/>
          </a:prstGeom>
          <a:ln w="12700">
            <a:miter lim="400000"/>
          </a:ln>
        </p:spPr>
      </p:pic>
      <p:pic>
        <p:nvPicPr>
          <p:cNvPr id="122" name="call.png" descr="call.png"/>
          <p:cNvPicPr>
            <a:picLocks noChangeAspect="1"/>
          </p:cNvPicPr>
          <p:nvPr/>
        </p:nvPicPr>
        <p:blipFill>
          <a:blip r:embed="rId3"/>
          <a:stretch>
            <a:fillRect/>
          </a:stretch>
        </p:blipFill>
        <p:spPr>
          <a:xfrm>
            <a:off x="1830262" y="5878022"/>
            <a:ext cx="2011257" cy="2011257"/>
          </a:xfrm>
          <a:prstGeom prst="rect">
            <a:avLst/>
          </a:prstGeom>
          <a:ln w="12700">
            <a:miter lim="400000"/>
          </a:ln>
        </p:spPr>
      </p:pic>
      <p:pic>
        <p:nvPicPr>
          <p:cNvPr id="123" name="lo.png" descr="lo.png"/>
          <p:cNvPicPr>
            <a:picLocks noChangeAspect="1"/>
          </p:cNvPicPr>
          <p:nvPr/>
        </p:nvPicPr>
        <p:blipFill>
          <a:blip r:embed="rId4"/>
          <a:stretch>
            <a:fillRect/>
          </a:stretch>
        </p:blipFill>
        <p:spPr>
          <a:xfrm>
            <a:off x="5727700" y="6108949"/>
            <a:ext cx="1549400" cy="1549401"/>
          </a:xfrm>
          <a:prstGeom prst="rect">
            <a:avLst/>
          </a:prstGeom>
          <a:ln w="12700">
            <a:miter lim="400000"/>
          </a:ln>
        </p:spPr>
      </p:pic>
      <p:pic>
        <p:nvPicPr>
          <p:cNvPr id="124" name="pl.png" descr="pl.png"/>
          <p:cNvPicPr>
            <a:picLocks noChangeAspect="1"/>
          </p:cNvPicPr>
          <p:nvPr/>
        </p:nvPicPr>
        <p:blipFill>
          <a:blip r:embed="rId5"/>
          <a:stretch>
            <a:fillRect/>
          </a:stretch>
        </p:blipFill>
        <p:spPr>
          <a:xfrm>
            <a:off x="9373951" y="5878022"/>
            <a:ext cx="2011257" cy="201125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100"/>
                                  </p:stCondLst>
                                  <p:iterate>
                                    <p:tmAbs val="0"/>
                                  </p:iterate>
                                  <p:childTnLst>
                                    <p:set>
                                      <p:cBhvr>
                                        <p:cTn id="6" fill="hold"/>
                                        <p:tgtEl>
                                          <p:spTgt spid="121"/>
                                        </p:tgtEl>
                                        <p:attrNameLst>
                                          <p:attrName>style.visibility</p:attrName>
                                        </p:attrNameLst>
                                      </p:cBhvr>
                                      <p:to>
                                        <p:strVal val="visible"/>
                                      </p:to>
                                    </p:set>
                                  </p:childTnLst>
                                </p:cTn>
                              </p:par>
                            </p:childTnLst>
                          </p:cTn>
                        </p:par>
                        <p:par>
                          <p:cTn id="7" fill="hold">
                            <p:stCondLst>
                              <p:cond delay="100"/>
                            </p:stCondLst>
                            <p:childTnLst>
                              <p:par>
                                <p:cTn id="8" presetID="3" presetClass="entr" presetSubtype="5" fill="hold" grpId="2" nodeType="afterEffect">
                                  <p:stCondLst>
                                    <p:cond delay="300"/>
                                  </p:stCondLst>
                                  <p:iterate>
                                    <p:tmAbs val="0"/>
                                  </p:iterate>
                                  <p:childTnLst>
                                    <p:set>
                                      <p:cBhvr>
                                        <p:cTn id="9" fill="hold"/>
                                        <p:tgtEl>
                                          <p:spTgt spid="122"/>
                                        </p:tgtEl>
                                        <p:attrNameLst>
                                          <p:attrName>style.visibility</p:attrName>
                                        </p:attrNameLst>
                                      </p:cBhvr>
                                      <p:to>
                                        <p:strVal val="visible"/>
                                      </p:to>
                                    </p:set>
                                    <p:animEffect transition="in" filter="blinds(vertical)">
                                      <p:cBhvr>
                                        <p:cTn id="10" dur="1000"/>
                                        <p:tgtEl>
                                          <p:spTgt spid="122"/>
                                        </p:tgtEl>
                                      </p:cBhvr>
                                    </p:animEffect>
                                  </p:childTnLst>
                                </p:cTn>
                              </p:par>
                            </p:childTnLst>
                          </p:cTn>
                        </p:par>
                        <p:par>
                          <p:cTn id="11" fill="hold">
                            <p:stCondLst>
                              <p:cond delay="1400"/>
                            </p:stCondLst>
                            <p:childTnLst>
                              <p:par>
                                <p:cTn id="12" presetID="3" presetClass="entr" presetSubtype="5" fill="hold" grpId="3" nodeType="afterEffect">
                                  <p:stCondLst>
                                    <p:cond delay="300"/>
                                  </p:stCondLst>
                                  <p:iterate>
                                    <p:tmAbs val="0"/>
                                  </p:iterate>
                                  <p:childTnLst>
                                    <p:set>
                                      <p:cBhvr>
                                        <p:cTn id="13" fill="hold"/>
                                        <p:tgtEl>
                                          <p:spTgt spid="123"/>
                                        </p:tgtEl>
                                        <p:attrNameLst>
                                          <p:attrName>style.visibility</p:attrName>
                                        </p:attrNameLst>
                                      </p:cBhvr>
                                      <p:to>
                                        <p:strVal val="visible"/>
                                      </p:to>
                                    </p:set>
                                    <p:animEffect transition="in" filter="blinds(vertical)">
                                      <p:cBhvr>
                                        <p:cTn id="14" dur="1000"/>
                                        <p:tgtEl>
                                          <p:spTgt spid="123"/>
                                        </p:tgtEl>
                                      </p:cBhvr>
                                    </p:animEffect>
                                  </p:childTnLst>
                                </p:cTn>
                              </p:par>
                            </p:childTnLst>
                          </p:cTn>
                        </p:par>
                        <p:par>
                          <p:cTn id="15" fill="hold">
                            <p:stCondLst>
                              <p:cond delay="2700"/>
                            </p:stCondLst>
                            <p:childTnLst>
                              <p:par>
                                <p:cTn id="16" presetID="3" presetClass="entr" presetSubtype="5" fill="hold" grpId="4" nodeType="afterEffect">
                                  <p:stCondLst>
                                    <p:cond delay="300"/>
                                  </p:stCondLst>
                                  <p:iterate>
                                    <p:tmAbs val="0"/>
                                  </p:iterate>
                                  <p:childTnLst>
                                    <p:set>
                                      <p:cBhvr>
                                        <p:cTn id="17" fill="hold"/>
                                        <p:tgtEl>
                                          <p:spTgt spid="124"/>
                                        </p:tgtEl>
                                        <p:attrNameLst>
                                          <p:attrName>style.visibility</p:attrName>
                                        </p:attrNameLst>
                                      </p:cBhvr>
                                      <p:to>
                                        <p:strVal val="visible"/>
                                      </p:to>
                                    </p:set>
                                    <p:animEffect transition="in" filter="blinds(vertical)">
                                      <p:cBhvr>
                                        <p:cTn id="18"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1" animBg="1" advAuto="0"/>
      <p:bldP spid="122" grpId="2" animBg="1" advAuto="0"/>
      <p:bldP spid="123" grpId="3" animBg="1" advAuto="0"/>
      <p:bldP spid="124" grpId="4"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Quote Bubble"/>
          <p:cNvSpPr/>
          <p:nvPr/>
        </p:nvSpPr>
        <p:spPr>
          <a:xfrm>
            <a:off x="5666662" y="1414745"/>
            <a:ext cx="4963824" cy="2275227"/>
          </a:xfrm>
          <a:prstGeom prst="wedgeEllipseCallout">
            <a:avLst>
              <a:gd name="adj1" fmla="val -49786"/>
              <a:gd name="adj2" fmla="val 57465"/>
            </a:avLst>
          </a:prstGeom>
          <a:ln w="63500">
            <a:solidFill>
              <a:srgbClr val="008F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27" name="How visually impaired people access smartphones?"/>
          <p:cNvSpPr txBox="1"/>
          <p:nvPr/>
        </p:nvSpPr>
        <p:spPr>
          <a:xfrm>
            <a:off x="6425343" y="1906653"/>
            <a:ext cx="3704953" cy="119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How visually impaired people access smartphones?</a:t>
            </a:r>
          </a:p>
        </p:txBody>
      </p:sp>
      <p:pic>
        <p:nvPicPr>
          <p:cNvPr id="128" name="think2.png" descr="think2.png"/>
          <p:cNvPicPr>
            <a:picLocks noChangeAspect="1"/>
          </p:cNvPicPr>
          <p:nvPr/>
        </p:nvPicPr>
        <p:blipFill>
          <a:blip r:embed="rId2"/>
          <a:stretch>
            <a:fillRect/>
          </a:stretch>
        </p:blipFill>
        <p:spPr>
          <a:xfrm>
            <a:off x="2342672" y="3375891"/>
            <a:ext cx="5227757" cy="4382418"/>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speak.jpeg" descr="speak.jpeg"/>
          <p:cNvPicPr>
            <a:picLocks noChangeAspect="1"/>
          </p:cNvPicPr>
          <p:nvPr/>
        </p:nvPicPr>
        <p:blipFill>
          <a:blip r:embed="rId2"/>
          <a:stretch>
            <a:fillRect/>
          </a:stretch>
        </p:blipFill>
        <p:spPr>
          <a:xfrm>
            <a:off x="4345767" y="1673907"/>
            <a:ext cx="4313266" cy="3230786"/>
          </a:xfrm>
          <a:prstGeom prst="rect">
            <a:avLst/>
          </a:prstGeom>
          <a:ln w="12700">
            <a:miter lim="400000"/>
          </a:ln>
        </p:spPr>
      </p:pic>
      <p:sp>
        <p:nvSpPr>
          <p:cNvPr id="131" name="What about :…"/>
          <p:cNvSpPr txBox="1"/>
          <p:nvPr/>
        </p:nvSpPr>
        <p:spPr>
          <a:xfrm>
            <a:off x="2558895" y="5694245"/>
            <a:ext cx="7196177" cy="1934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What about :</a:t>
            </a:r>
          </a:p>
          <a:p>
            <a:pPr algn="l"/>
            <a:endParaRPr/>
          </a:p>
          <a:p>
            <a:pPr marL="476250" indent="-476250" algn="l">
              <a:buSzPct val="100000"/>
              <a:buAutoNum type="arabicPeriod"/>
              <a:defRPr b="0"/>
            </a:pPr>
            <a:r>
              <a:t>Privacy?</a:t>
            </a:r>
          </a:p>
          <a:p>
            <a:pPr marL="476250" indent="-476250" algn="l">
              <a:buSzPct val="100000"/>
              <a:buAutoNum type="arabicPeriod"/>
              <a:defRPr b="0"/>
            </a:pPr>
            <a:r>
              <a:t>Noisy environment?</a:t>
            </a:r>
          </a:p>
          <a:p>
            <a:pPr marL="476250" indent="-476250" algn="l">
              <a:buSzPct val="100000"/>
              <a:buAutoNum type="arabicPeriod"/>
              <a:defRPr b="0"/>
            </a:pPr>
            <a:r>
              <a:t>Voice command support for regional languages?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p:cNvSpPr/>
          <p:nvPr/>
        </p:nvSpPr>
        <p:spPr>
          <a:xfrm>
            <a:off x="814603" y="635658"/>
            <a:ext cx="11375594" cy="1395684"/>
          </a:xfrm>
          <a:prstGeom prst="rect">
            <a:avLst/>
          </a:prstGeom>
          <a:ln w="63500">
            <a:solidFill>
              <a:srgbClr val="008F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34" name="India is now home to the world’s largest number of blind people. Of the 40 million people across the globe who are blind, over 15 million are from India. What’s worse, 75% of these are cases of avoidable blindness."/>
          <p:cNvSpPr txBox="1"/>
          <p:nvPr/>
        </p:nvSpPr>
        <p:spPr>
          <a:xfrm>
            <a:off x="967706" y="2426416"/>
            <a:ext cx="11269078" cy="1054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ts val="4600"/>
              </a:lnSpc>
              <a:defRPr sz="2100" b="0">
                <a:solidFill>
                  <a:srgbClr val="212121"/>
                </a:solidFill>
                <a:latin typeface="Helvetica Light"/>
                <a:ea typeface="Helvetica Light"/>
                <a:cs typeface="Helvetica Light"/>
                <a:sym typeface="Helvetica Light"/>
              </a:defRPr>
            </a:pPr>
            <a:r>
              <a:t>India is now home to the world’s largest number of blind people. Of the 40 million people across the globe who are blind, over </a:t>
            </a:r>
            <a:r>
              <a:rPr b="1">
                <a:latin typeface="Helvetica"/>
                <a:ea typeface="Helvetica"/>
                <a:cs typeface="Helvetica"/>
                <a:sym typeface="Helvetica"/>
              </a:rPr>
              <a:t>15 million are from India</a:t>
            </a:r>
            <a:r>
              <a:t>. What’s worse, 75% of these are cases of avoidable blindness.</a:t>
            </a:r>
          </a:p>
        </p:txBody>
      </p:sp>
      <p:sp>
        <p:nvSpPr>
          <p:cNvPr id="135" name="MOTIVATION"/>
          <p:cNvSpPr txBox="1"/>
          <p:nvPr/>
        </p:nvSpPr>
        <p:spPr>
          <a:xfrm>
            <a:off x="3852679" y="867196"/>
            <a:ext cx="5299442" cy="932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400"/>
            </a:lvl1pPr>
          </a:lstStyle>
          <a:p>
            <a:r>
              <a:t>MOTIVATION</a:t>
            </a:r>
          </a:p>
        </p:txBody>
      </p:sp>
      <p:pic>
        <p:nvPicPr>
          <p:cNvPr id="136" name="Screen Shot 2019-11-09 at 10.15.12 PM.png" descr="Screen Shot 2019-11-09 at 10.15.12 PM.png"/>
          <p:cNvPicPr>
            <a:picLocks noChangeAspect="1"/>
          </p:cNvPicPr>
          <p:nvPr/>
        </p:nvPicPr>
        <p:blipFill>
          <a:blip r:embed="rId2"/>
          <a:stretch>
            <a:fillRect/>
          </a:stretch>
        </p:blipFill>
        <p:spPr>
          <a:xfrm>
            <a:off x="4372070" y="3366093"/>
            <a:ext cx="4260660" cy="4461037"/>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ur Solution"/>
          <p:cNvSpPr txBox="1">
            <a:spLocks noGrp="1"/>
          </p:cNvSpPr>
          <p:nvPr>
            <p:ph type="subTitle" sz="quarter" idx="1"/>
          </p:nvPr>
        </p:nvSpPr>
        <p:spPr>
          <a:xfrm>
            <a:off x="1532092" y="3998519"/>
            <a:ext cx="10464801" cy="1130301"/>
          </a:xfrm>
          <a:prstGeom prst="rect">
            <a:avLst/>
          </a:prstGeom>
        </p:spPr>
        <p:txBody>
          <a:bodyPr/>
          <a:lstStyle>
            <a:lvl1pPr>
              <a:defRPr sz="4300" b="1"/>
            </a:lvl1pPr>
          </a:lstStyle>
          <a:p>
            <a:r>
              <a:t>Our Solution</a:t>
            </a:r>
          </a:p>
        </p:txBody>
      </p:sp>
      <p:pic>
        <p:nvPicPr>
          <p:cNvPr id="139" name="Screen Shot 2019-11-09 at 11.46.39 PM.png" descr="Screen Shot 2019-11-09 at 11.46.39 PM.png"/>
          <p:cNvPicPr>
            <a:picLocks/>
          </p:cNvPicPr>
          <p:nvPr/>
        </p:nvPicPr>
        <p:blipFill>
          <a:blip r:embed="rId2"/>
          <a:stretch>
            <a:fillRect/>
          </a:stretch>
        </p:blipFill>
        <p:spPr>
          <a:xfrm>
            <a:off x="1503484" y="3324616"/>
            <a:ext cx="2587064" cy="2058656"/>
          </a:xfrm>
          <a:prstGeom prst="rect">
            <a:avLst/>
          </a:prstGeom>
          <a:ln w="12700">
            <a:miter lim="400000"/>
          </a:ln>
        </p:spPr>
      </p:pic>
      <p:pic>
        <p:nvPicPr>
          <p:cNvPr id="140" name="Screen Shot 2019-11-09 at 11.46.26 PM.png" descr="Screen Shot 2019-11-09 at 11.46.26 PM.png"/>
          <p:cNvPicPr>
            <a:picLocks/>
          </p:cNvPicPr>
          <p:nvPr/>
        </p:nvPicPr>
        <p:blipFill>
          <a:blip r:embed="rId3"/>
          <a:stretch>
            <a:fillRect/>
          </a:stretch>
        </p:blipFill>
        <p:spPr>
          <a:xfrm>
            <a:off x="342525" y="278412"/>
            <a:ext cx="3720009" cy="2858962"/>
          </a:xfrm>
          <a:prstGeom prst="rect">
            <a:avLst/>
          </a:prstGeom>
          <a:ln w="12700">
            <a:miter lim="400000"/>
          </a:ln>
        </p:spPr>
      </p:pic>
      <p:pic>
        <p:nvPicPr>
          <p:cNvPr id="141" name="Screen Shot 2019-11-09 at 11.46.45 PM.png" descr="Screen Shot 2019-11-09 at 11.46.45 PM.png"/>
          <p:cNvPicPr>
            <a:picLocks/>
          </p:cNvPicPr>
          <p:nvPr/>
        </p:nvPicPr>
        <p:blipFill>
          <a:blip r:embed="rId4"/>
          <a:stretch>
            <a:fillRect/>
          </a:stretch>
        </p:blipFill>
        <p:spPr>
          <a:xfrm>
            <a:off x="1745605" y="5989966"/>
            <a:ext cx="2468871" cy="2171701"/>
          </a:xfrm>
          <a:prstGeom prst="rect">
            <a:avLst/>
          </a:prstGeom>
          <a:ln w="12700">
            <a:miter lim="400000"/>
          </a:ln>
        </p:spPr>
      </p:pic>
      <p:sp>
        <p:nvSpPr>
          <p:cNvPr id="142" name="BLINDOPHILE:…"/>
          <p:cNvSpPr txBox="1"/>
          <p:nvPr/>
        </p:nvSpPr>
        <p:spPr>
          <a:xfrm>
            <a:off x="1532092" y="6510666"/>
            <a:ext cx="10464801"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defTabSz="449833">
              <a:defRPr sz="3311"/>
            </a:lvl1pPr>
            <a:lvl2pPr indent="0" defTabSz="449833">
              <a:defRPr sz="3311"/>
            </a:lvl2pPr>
          </a:lstStyle>
          <a:p>
            <a:r>
              <a:t>  BLINDOPHILE:</a:t>
            </a:r>
            <a:endParaRPr dirty="0"/>
          </a:p>
          <a:p>
            <a:pPr lvl="1"/>
            <a:r>
              <a:rPr dirty="0"/>
              <a:t>     Innovating the tradition</a:t>
            </a:r>
          </a:p>
        </p:txBody>
      </p:sp>
      <p:sp>
        <p:nvSpPr>
          <p:cNvPr id="143" name="Tough Problem?"/>
          <p:cNvSpPr txBox="1"/>
          <p:nvPr/>
        </p:nvSpPr>
        <p:spPr>
          <a:xfrm>
            <a:off x="1421961" y="1066921"/>
            <a:ext cx="10464801" cy="1130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4300"/>
            </a:lvl1pPr>
          </a:lstStyle>
          <a:p>
            <a:r>
              <a:t>      Tough Problem?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43"/>
                                        </p:tgtEl>
                                        <p:attrNameLst>
                                          <p:attrName>style.visibility</p:attrName>
                                        </p:attrNameLst>
                                      </p:cBhvr>
                                      <p:to>
                                        <p:strVal val="visible"/>
                                      </p:to>
                                    </p:set>
                                  </p:childTnLst>
                                </p:cTn>
                              </p:par>
                            </p:childTnLst>
                          </p:cTn>
                        </p:par>
                        <p:par>
                          <p:cTn id="10" fill="hold">
                            <p:stCondLst>
                              <p:cond delay="0"/>
                            </p:stCondLst>
                            <p:childTnLst>
                              <p:par>
                                <p:cTn id="11" presetID="1" presetClass="exit" presetSubtype="0" fill="hold" grpId="3" nodeType="afterEffect">
                                  <p:stCondLst>
                                    <p:cond delay="700"/>
                                  </p:stCondLst>
                                  <p:iterate>
                                    <p:tmAbs val="0"/>
                                  </p:iterate>
                                  <p:childTnLst>
                                    <p:set>
                                      <p:cBhvr>
                                        <p:cTn id="12" fill="hold">
                                          <p:stCondLst>
                                            <p:cond delay="0"/>
                                          </p:stCondLst>
                                        </p:cTn>
                                        <p:tgtEl>
                                          <p:spTgt spid="140"/>
                                        </p:tgtEl>
                                        <p:attrNameLst>
                                          <p:attrName>style.visibility</p:attrName>
                                        </p:attrNameLst>
                                      </p:cBhvr>
                                      <p:to>
                                        <p:strVal val="hidden"/>
                                      </p:to>
                                    </p:set>
                                  </p:childTnLst>
                                </p:cTn>
                              </p:par>
                            </p:childTnLst>
                          </p:cTn>
                        </p:par>
                        <p:par>
                          <p:cTn id="13" fill="hold">
                            <p:stCondLst>
                              <p:cond delay="700"/>
                            </p:stCondLst>
                            <p:childTnLst>
                              <p:par>
                                <p:cTn id="14" presetID="1" presetClass="exit" presetSubtype="0" fill="hold" grpId="4" nodeType="afterEffect">
                                  <p:stCondLst>
                                    <p:cond delay="700"/>
                                  </p:stCondLst>
                                  <p:iterate>
                                    <p:tmAbs val="0"/>
                                  </p:iterate>
                                  <p:childTnLst>
                                    <p:set>
                                      <p:cBhvr>
                                        <p:cTn id="15" fill="hold">
                                          <p:stCondLst>
                                            <p:cond delay="0"/>
                                          </p:stCondLst>
                                        </p:cTn>
                                        <p:tgtEl>
                                          <p:spTgt spid="143"/>
                                        </p:tgtEl>
                                        <p:attrNameLst>
                                          <p:attrName>style.visibility</p:attrName>
                                        </p:attrNameLst>
                                      </p:cBhvr>
                                      <p:to>
                                        <p:strVal val="hidden"/>
                                      </p:to>
                                    </p:set>
                                  </p:childTnLst>
                                </p:cTn>
                              </p:par>
                            </p:childTnLst>
                          </p:cTn>
                        </p:par>
                        <p:par>
                          <p:cTn id="16" fill="hold">
                            <p:stCondLst>
                              <p:cond delay="1400"/>
                            </p:stCondLst>
                            <p:childTnLst>
                              <p:par>
                                <p:cTn id="17" presetID="1" presetClass="entr" presetSubtype="0" fill="hold" grpId="5" nodeType="afterEffect">
                                  <p:stCondLst>
                                    <p:cond delay="0"/>
                                  </p:stCondLst>
                                  <p:iterate>
                                    <p:tmAbs val="0"/>
                                  </p:iterate>
                                  <p:childTnLst>
                                    <p:set>
                                      <p:cBhvr>
                                        <p:cTn id="18" fill="hold"/>
                                        <p:tgtEl>
                                          <p:spTgt spid="139"/>
                                        </p:tgtEl>
                                        <p:attrNameLst>
                                          <p:attrName>style.visibility</p:attrName>
                                        </p:attrNameLst>
                                      </p:cBhvr>
                                      <p:to>
                                        <p:strVal val="visible"/>
                                      </p:to>
                                    </p:set>
                                  </p:childTnLst>
                                </p:cTn>
                              </p:par>
                            </p:childTnLst>
                          </p:cTn>
                        </p:par>
                        <p:par>
                          <p:cTn id="19" fill="hold">
                            <p:stCondLst>
                              <p:cond delay="1400"/>
                            </p:stCondLst>
                            <p:childTnLst>
                              <p:par>
                                <p:cTn id="20" presetID="1" presetClass="entr" presetSubtype="0" fill="hold" grpId="6" nodeType="afterEffect">
                                  <p:stCondLst>
                                    <p:cond delay="0"/>
                                  </p:stCondLst>
                                  <p:iterate>
                                    <p:tmAbs val="0"/>
                                  </p:iterate>
                                  <p:childTnLst>
                                    <p:set>
                                      <p:cBhvr>
                                        <p:cTn id="21" fill="hold"/>
                                        <p:tgtEl>
                                          <p:spTgt spid="138"/>
                                        </p:tgtEl>
                                        <p:attrNameLst>
                                          <p:attrName>style.visibility</p:attrName>
                                        </p:attrNameLst>
                                      </p:cBhvr>
                                      <p:to>
                                        <p:strVal val="visible"/>
                                      </p:to>
                                    </p:set>
                                  </p:childTnLst>
                                </p:cTn>
                              </p:par>
                            </p:childTnLst>
                          </p:cTn>
                        </p:par>
                        <p:par>
                          <p:cTn id="22" fill="hold">
                            <p:stCondLst>
                              <p:cond delay="1400"/>
                            </p:stCondLst>
                            <p:childTnLst>
                              <p:par>
                                <p:cTn id="23" presetID="1" presetClass="exit" presetSubtype="0" fill="hold" grpId="7" nodeType="afterEffect">
                                  <p:stCondLst>
                                    <p:cond delay="700"/>
                                  </p:stCondLst>
                                  <p:iterate>
                                    <p:tmAbs val="0"/>
                                  </p:iterate>
                                  <p:childTnLst>
                                    <p:set>
                                      <p:cBhvr>
                                        <p:cTn id="24" fill="hold">
                                          <p:stCondLst>
                                            <p:cond delay="0"/>
                                          </p:stCondLst>
                                        </p:cTn>
                                        <p:tgtEl>
                                          <p:spTgt spid="139"/>
                                        </p:tgtEl>
                                        <p:attrNameLst>
                                          <p:attrName>style.visibility</p:attrName>
                                        </p:attrNameLst>
                                      </p:cBhvr>
                                      <p:to>
                                        <p:strVal val="hidden"/>
                                      </p:to>
                                    </p:set>
                                  </p:childTnLst>
                                </p:cTn>
                              </p:par>
                            </p:childTnLst>
                          </p:cTn>
                        </p:par>
                        <p:par>
                          <p:cTn id="25" fill="hold">
                            <p:stCondLst>
                              <p:cond delay="2100"/>
                            </p:stCondLst>
                            <p:childTnLst>
                              <p:par>
                                <p:cTn id="26" presetID="1" presetClass="exit" presetSubtype="0" fill="hold" grpId="8" nodeType="afterEffect">
                                  <p:stCondLst>
                                    <p:cond delay="700"/>
                                  </p:stCondLst>
                                  <p:iterate>
                                    <p:tmAbs val="0"/>
                                  </p:iterate>
                                  <p:childTnLst>
                                    <p:set>
                                      <p:cBhvr>
                                        <p:cTn id="27" fill="hold">
                                          <p:stCondLst>
                                            <p:cond delay="0"/>
                                          </p:stCondLst>
                                        </p:cTn>
                                        <p:tgtEl>
                                          <p:spTgt spid="138"/>
                                        </p:tgtEl>
                                        <p:attrNameLst>
                                          <p:attrName>style.visibility</p:attrName>
                                        </p:attrNameLst>
                                      </p:cBhvr>
                                      <p:to>
                                        <p:strVal val="hidden"/>
                                      </p:to>
                                    </p:set>
                                  </p:childTnLst>
                                </p:cTn>
                              </p:par>
                            </p:childTnLst>
                          </p:cTn>
                        </p:par>
                        <p:par>
                          <p:cTn id="28" fill="hold">
                            <p:stCondLst>
                              <p:cond delay="2800"/>
                            </p:stCondLst>
                            <p:childTnLst>
                              <p:par>
                                <p:cTn id="29" presetID="1" presetClass="entr" presetSubtype="0" fill="hold" grpId="9" nodeType="afterEffect">
                                  <p:stCondLst>
                                    <p:cond delay="0"/>
                                  </p:stCondLst>
                                  <p:iterate>
                                    <p:tmAbs val="0"/>
                                  </p:iterate>
                                  <p:childTnLst>
                                    <p:set>
                                      <p:cBhvr>
                                        <p:cTn id="30" fill="hold"/>
                                        <p:tgtEl>
                                          <p:spTgt spid="141"/>
                                        </p:tgtEl>
                                        <p:attrNameLst>
                                          <p:attrName>style.visibility</p:attrName>
                                        </p:attrNameLst>
                                      </p:cBhvr>
                                      <p:to>
                                        <p:strVal val="visible"/>
                                      </p:to>
                                    </p:set>
                                  </p:childTnLst>
                                </p:cTn>
                              </p:par>
                            </p:childTnLst>
                          </p:cTn>
                        </p:par>
                        <p:par>
                          <p:cTn id="31" fill="hold">
                            <p:stCondLst>
                              <p:cond delay="2800"/>
                            </p:stCondLst>
                            <p:childTnLst>
                              <p:par>
                                <p:cTn id="32" presetID="1" presetClass="entr" presetSubtype="0" fill="hold" grpId="10" nodeType="afterEffect">
                                  <p:stCondLst>
                                    <p:cond delay="0"/>
                                  </p:stCondLst>
                                  <p:iterate>
                                    <p:tmAbs val="0"/>
                                  </p:iterate>
                                  <p:childTnLst>
                                    <p:set>
                                      <p:cBhvr>
                                        <p:cTn id="33" fill="hold"/>
                                        <p:tgtEl>
                                          <p:spTgt spid="142"/>
                                        </p:tgtEl>
                                        <p:attrNameLst>
                                          <p:attrName>style.visibility</p:attrName>
                                        </p:attrNameLst>
                                      </p:cBhvr>
                                      <p:to>
                                        <p:strVal val="visible"/>
                                      </p:to>
                                    </p:set>
                                  </p:childTnLst>
                                </p:cTn>
                              </p:par>
                            </p:childTnLst>
                          </p:cTn>
                        </p:par>
                        <p:par>
                          <p:cTn id="34" fill="hold">
                            <p:stCondLst>
                              <p:cond delay="2800"/>
                            </p:stCondLst>
                            <p:childTnLst>
                              <p:par>
                                <p:cTn id="35" presetID="1" presetClass="exit" presetSubtype="0" fill="hold" grpId="11" nodeType="afterEffect">
                                  <p:stCondLst>
                                    <p:cond delay="700"/>
                                  </p:stCondLst>
                                  <p:iterate>
                                    <p:tmAbs val="0"/>
                                  </p:iterate>
                                  <p:childTnLst>
                                    <p:set>
                                      <p:cBhvr>
                                        <p:cTn id="36" fill="hold">
                                          <p:stCondLst>
                                            <p:cond delay="0"/>
                                          </p:stCondLst>
                                        </p:cTn>
                                        <p:tgtEl>
                                          <p:spTgt spid="141"/>
                                        </p:tgtEl>
                                        <p:attrNameLst>
                                          <p:attrName>style.visibility</p:attrName>
                                        </p:attrNameLst>
                                      </p:cBhvr>
                                      <p:to>
                                        <p:strVal val="hidden"/>
                                      </p:to>
                                    </p:set>
                                  </p:childTnLst>
                                </p:cTn>
                              </p:par>
                            </p:childTnLst>
                          </p:cTn>
                        </p:par>
                        <p:par>
                          <p:cTn id="37" fill="hold">
                            <p:stCondLst>
                              <p:cond delay="3500"/>
                            </p:stCondLst>
                            <p:childTnLst>
                              <p:par>
                                <p:cTn id="38" presetID="1" presetClass="exit" presetSubtype="0" fill="hold" grpId="12" nodeType="afterEffect">
                                  <p:stCondLst>
                                    <p:cond delay="700"/>
                                  </p:stCondLst>
                                  <p:iterate>
                                    <p:tmAbs val="0"/>
                                  </p:iterate>
                                  <p:childTnLst>
                                    <p:set>
                                      <p:cBhvr>
                                        <p:cTn id="39" fill="hold">
                                          <p:stCondLst>
                                            <p:cond delay="0"/>
                                          </p:stCondLst>
                                        </p:cTn>
                                        <p:tgtEl>
                                          <p:spTgt spid="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6" animBg="1" advAuto="0"/>
      <p:bldP spid="138" grpId="8" animBg="1" advAuto="0"/>
      <p:bldP spid="139" grpId="5" animBg="1" advAuto="0"/>
      <p:bldP spid="139" grpId="7" animBg="1" advAuto="0"/>
      <p:bldP spid="140" grpId="1" animBg="1" advAuto="0"/>
      <p:bldP spid="140" grpId="3" animBg="1" advAuto="0"/>
      <p:bldP spid="141" grpId="9" animBg="1" advAuto="0"/>
      <p:bldP spid="141" grpId="11" animBg="1" advAuto="0"/>
      <p:bldP spid="142" grpId="10" animBg="1" advAuto="0"/>
      <p:bldP spid="142" grpId="12" animBg="1" advAuto="0"/>
      <p:bldP spid="143" grpId="2" animBg="1" advAuto="0"/>
      <p:bldP spid="143" grpId="4"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Half Victory Achieved"/>
          <p:cNvSpPr txBox="1">
            <a:spLocks noGrp="1"/>
          </p:cNvSpPr>
          <p:nvPr>
            <p:ph type="subTitle" sz="quarter" idx="1"/>
          </p:nvPr>
        </p:nvSpPr>
        <p:spPr>
          <a:xfrm>
            <a:off x="4564882" y="2545777"/>
            <a:ext cx="10464801" cy="1130301"/>
          </a:xfrm>
          <a:prstGeom prst="rect">
            <a:avLst/>
          </a:prstGeom>
        </p:spPr>
        <p:txBody>
          <a:bodyPr/>
          <a:lstStyle/>
          <a:p>
            <a:r>
              <a:t>Half Victory Achieved</a:t>
            </a:r>
          </a:p>
        </p:txBody>
      </p:sp>
      <p:pic>
        <p:nvPicPr>
          <p:cNvPr id="146" name="WhatsApp Image 2019-11-10 at 4.42.42 AM.jpeg" descr="WhatsApp Image 2019-11-10 at 4.42.42 AM.jpeg"/>
          <p:cNvPicPr>
            <a:picLocks noChangeAspect="1"/>
          </p:cNvPicPr>
          <p:nvPr/>
        </p:nvPicPr>
        <p:blipFill>
          <a:blip r:embed="rId2"/>
          <a:stretch>
            <a:fillRect/>
          </a:stretch>
        </p:blipFill>
        <p:spPr>
          <a:xfrm>
            <a:off x="523786" y="666884"/>
            <a:ext cx="6314875" cy="8419832"/>
          </a:xfrm>
          <a:prstGeom prst="rect">
            <a:avLst/>
          </a:prstGeom>
          <a:ln w="12700">
            <a:miter lim="400000"/>
          </a:ln>
        </p:spPr>
      </p:pic>
      <p:sp>
        <p:nvSpPr>
          <p:cNvPr id="147" name="Trophy"/>
          <p:cNvSpPr/>
          <p:nvPr/>
        </p:nvSpPr>
        <p:spPr>
          <a:xfrm>
            <a:off x="7960474" y="3564543"/>
            <a:ext cx="3673616" cy="4440443"/>
          </a:xfrm>
          <a:custGeom>
            <a:avLst/>
            <a:gdLst/>
            <a:ahLst/>
            <a:cxnLst>
              <a:cxn ang="0">
                <a:pos x="wd2" y="hd2"/>
              </a:cxn>
              <a:cxn ang="5400000">
                <a:pos x="wd2" y="hd2"/>
              </a:cxn>
              <a:cxn ang="10800000">
                <a:pos x="wd2" y="hd2"/>
              </a:cxn>
              <a:cxn ang="16200000">
                <a:pos x="wd2" y="hd2"/>
              </a:cxn>
            </a:cxnLst>
            <a:rect l="0" t="0" r="r" b="b"/>
            <a:pathLst>
              <a:path w="21600" h="21600" extrusionOk="0">
                <a:moveTo>
                  <a:pt x="4139" y="0"/>
                </a:moveTo>
                <a:cubicBezTo>
                  <a:pt x="4139" y="0"/>
                  <a:pt x="4149" y="623"/>
                  <a:pt x="4237" y="1589"/>
                </a:cubicBezTo>
                <a:cubicBezTo>
                  <a:pt x="2431" y="832"/>
                  <a:pt x="0" y="1725"/>
                  <a:pt x="0" y="3889"/>
                </a:cubicBezTo>
                <a:cubicBezTo>
                  <a:pt x="0" y="6026"/>
                  <a:pt x="2630" y="7372"/>
                  <a:pt x="4623" y="8623"/>
                </a:cubicBezTo>
                <a:cubicBezTo>
                  <a:pt x="6617" y="9874"/>
                  <a:pt x="5496" y="11300"/>
                  <a:pt x="5496" y="11300"/>
                </a:cubicBezTo>
                <a:cubicBezTo>
                  <a:pt x="5496" y="11300"/>
                  <a:pt x="5764" y="11446"/>
                  <a:pt x="6151" y="11655"/>
                </a:cubicBezTo>
                <a:cubicBezTo>
                  <a:pt x="6151" y="11655"/>
                  <a:pt x="6687" y="11060"/>
                  <a:pt x="6687" y="10290"/>
                </a:cubicBezTo>
                <a:cubicBezTo>
                  <a:pt x="6687" y="10138"/>
                  <a:pt x="6674" y="9995"/>
                  <a:pt x="6650" y="9857"/>
                </a:cubicBezTo>
                <a:cubicBezTo>
                  <a:pt x="7364" y="10917"/>
                  <a:pt x="8282" y="11742"/>
                  <a:pt x="9461" y="12100"/>
                </a:cubicBezTo>
                <a:lnTo>
                  <a:pt x="9461" y="14760"/>
                </a:lnTo>
                <a:lnTo>
                  <a:pt x="7250" y="14760"/>
                </a:lnTo>
                <a:lnTo>
                  <a:pt x="7250" y="18727"/>
                </a:lnTo>
                <a:lnTo>
                  <a:pt x="5761" y="18727"/>
                </a:lnTo>
                <a:lnTo>
                  <a:pt x="4147" y="20386"/>
                </a:lnTo>
                <a:lnTo>
                  <a:pt x="4127" y="20386"/>
                </a:lnTo>
                <a:lnTo>
                  <a:pt x="4127" y="21600"/>
                </a:lnTo>
                <a:lnTo>
                  <a:pt x="17475" y="21600"/>
                </a:lnTo>
                <a:lnTo>
                  <a:pt x="17475" y="20386"/>
                </a:lnTo>
                <a:lnTo>
                  <a:pt x="17455" y="20386"/>
                </a:lnTo>
                <a:lnTo>
                  <a:pt x="15839" y="18727"/>
                </a:lnTo>
                <a:lnTo>
                  <a:pt x="14352" y="18727"/>
                </a:lnTo>
                <a:lnTo>
                  <a:pt x="14352" y="14760"/>
                </a:lnTo>
                <a:lnTo>
                  <a:pt x="12141" y="14760"/>
                </a:lnTo>
                <a:lnTo>
                  <a:pt x="12141" y="12100"/>
                </a:lnTo>
                <a:cubicBezTo>
                  <a:pt x="13320" y="11742"/>
                  <a:pt x="14238" y="10917"/>
                  <a:pt x="14952" y="9857"/>
                </a:cubicBezTo>
                <a:cubicBezTo>
                  <a:pt x="14928" y="9994"/>
                  <a:pt x="14915" y="10138"/>
                  <a:pt x="14916" y="10290"/>
                </a:cubicBezTo>
                <a:cubicBezTo>
                  <a:pt x="14916" y="11060"/>
                  <a:pt x="15449" y="11655"/>
                  <a:pt x="15449" y="11655"/>
                </a:cubicBezTo>
                <a:cubicBezTo>
                  <a:pt x="15836" y="11446"/>
                  <a:pt x="16107" y="11300"/>
                  <a:pt x="16107" y="11300"/>
                </a:cubicBezTo>
                <a:cubicBezTo>
                  <a:pt x="16107" y="11300"/>
                  <a:pt x="14985" y="9874"/>
                  <a:pt x="16979" y="8623"/>
                </a:cubicBezTo>
                <a:cubicBezTo>
                  <a:pt x="18972" y="7372"/>
                  <a:pt x="21600" y="6026"/>
                  <a:pt x="21600" y="3889"/>
                </a:cubicBezTo>
                <a:cubicBezTo>
                  <a:pt x="21600" y="1725"/>
                  <a:pt x="19172" y="832"/>
                  <a:pt x="17365" y="1589"/>
                </a:cubicBezTo>
                <a:cubicBezTo>
                  <a:pt x="17453" y="623"/>
                  <a:pt x="17461" y="0"/>
                  <a:pt x="17461" y="0"/>
                </a:cubicBezTo>
                <a:lnTo>
                  <a:pt x="4139" y="0"/>
                </a:lnTo>
                <a:close/>
                <a:moveTo>
                  <a:pt x="2780" y="2437"/>
                </a:moveTo>
                <a:cubicBezTo>
                  <a:pt x="3886" y="2437"/>
                  <a:pt x="4325" y="3145"/>
                  <a:pt x="4499" y="3649"/>
                </a:cubicBezTo>
                <a:cubicBezTo>
                  <a:pt x="4748" y="5174"/>
                  <a:pt x="5172" y="6946"/>
                  <a:pt x="5886" y="8488"/>
                </a:cubicBezTo>
                <a:cubicBezTo>
                  <a:pt x="5216" y="7814"/>
                  <a:pt x="4193" y="7247"/>
                  <a:pt x="3073" y="6490"/>
                </a:cubicBezTo>
                <a:cubicBezTo>
                  <a:pt x="229" y="4570"/>
                  <a:pt x="1195" y="2437"/>
                  <a:pt x="2780" y="2437"/>
                </a:cubicBezTo>
                <a:close/>
                <a:moveTo>
                  <a:pt x="18822" y="2437"/>
                </a:moveTo>
                <a:cubicBezTo>
                  <a:pt x="20407" y="2437"/>
                  <a:pt x="21373" y="4570"/>
                  <a:pt x="18529" y="6490"/>
                </a:cubicBezTo>
                <a:cubicBezTo>
                  <a:pt x="17409" y="7247"/>
                  <a:pt x="16386" y="7814"/>
                  <a:pt x="15716" y="8488"/>
                </a:cubicBezTo>
                <a:cubicBezTo>
                  <a:pt x="16430" y="6947"/>
                  <a:pt x="16852" y="5174"/>
                  <a:pt x="17101" y="3649"/>
                </a:cubicBezTo>
                <a:cubicBezTo>
                  <a:pt x="17275" y="3145"/>
                  <a:pt x="17716" y="2437"/>
                  <a:pt x="18822" y="2437"/>
                </a:cubicBezTo>
                <a:close/>
              </a:path>
            </a:pathLst>
          </a:custGeom>
          <a:blipFill>
            <a:blip r:embed="rId3"/>
          </a:blip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2.jpg" descr="pic2.jpg"/>
          <p:cNvPicPr>
            <a:picLocks/>
          </p:cNvPicPr>
          <p:nvPr/>
        </p:nvPicPr>
        <p:blipFill>
          <a:blip r:embed="rId2"/>
          <a:stretch>
            <a:fillRect/>
          </a:stretch>
        </p:blipFill>
        <p:spPr>
          <a:xfrm>
            <a:off x="3949700" y="1240902"/>
            <a:ext cx="5336774" cy="7102998"/>
          </a:xfrm>
          <a:prstGeom prst="rect">
            <a:avLst/>
          </a:prstGeom>
          <a:effectLst>
            <a:outerShdw blurRad="190500" dist="8455" dir="5400000" rotWithShape="0">
              <a:srgbClr val="000000"/>
            </a:outerShdw>
          </a:effectLst>
        </p:spPr>
      </p:pic>
      <p:sp>
        <p:nvSpPr>
          <p:cNvPr id="150" name="Line"/>
          <p:cNvSpPr/>
          <p:nvPr/>
        </p:nvSpPr>
        <p:spPr>
          <a:xfrm flipV="1">
            <a:off x="7461311" y="1600589"/>
            <a:ext cx="2616883" cy="1429129"/>
          </a:xfrm>
          <a:prstGeom prst="line">
            <a:avLst/>
          </a:prstGeom>
          <a:ln w="50800">
            <a:solidFill>
              <a:srgbClr val="FF26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1" name="Ultrasonic Sensor"/>
          <p:cNvSpPr/>
          <p:nvPr/>
        </p:nvSpPr>
        <p:spPr>
          <a:xfrm>
            <a:off x="10160731" y="984359"/>
            <a:ext cx="2381409" cy="82913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Ultrasonic Sensor</a:t>
            </a:r>
          </a:p>
        </p:txBody>
      </p:sp>
      <p:sp>
        <p:nvSpPr>
          <p:cNvPr id="152" name="Line"/>
          <p:cNvSpPr/>
          <p:nvPr/>
        </p:nvSpPr>
        <p:spPr>
          <a:xfrm flipH="1" flipV="1">
            <a:off x="2636042" y="3675729"/>
            <a:ext cx="3561607" cy="1396709"/>
          </a:xfrm>
          <a:prstGeom prst="line">
            <a:avLst/>
          </a:prstGeom>
          <a:ln w="50800">
            <a:solidFill>
              <a:srgbClr val="FF26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3" name="IMU Module"/>
          <p:cNvSpPr/>
          <p:nvPr/>
        </p:nvSpPr>
        <p:spPr>
          <a:xfrm>
            <a:off x="602774" y="2758800"/>
            <a:ext cx="2381409" cy="82913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IMU Module</a:t>
            </a:r>
          </a:p>
        </p:txBody>
      </p:sp>
      <p:sp>
        <p:nvSpPr>
          <p:cNvPr id="154" name="Line"/>
          <p:cNvSpPr/>
          <p:nvPr/>
        </p:nvSpPr>
        <p:spPr>
          <a:xfrm flipH="1">
            <a:off x="3080309" y="5891234"/>
            <a:ext cx="2671645" cy="1207207"/>
          </a:xfrm>
          <a:prstGeom prst="line">
            <a:avLst/>
          </a:prstGeom>
          <a:ln w="50800">
            <a:solidFill>
              <a:srgbClr val="FF26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5" name="Buzzer"/>
          <p:cNvSpPr/>
          <p:nvPr/>
        </p:nvSpPr>
        <p:spPr>
          <a:xfrm>
            <a:off x="480162" y="6605023"/>
            <a:ext cx="2381409" cy="829134"/>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Buzzer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300"/>
                                  </p:stCondLst>
                                  <p:iterate>
                                    <p:tmAbs val="0"/>
                                  </p:iterate>
                                  <p:childTnLst>
                                    <p:set>
                                      <p:cBhvr>
                                        <p:cTn id="6" fill="hold"/>
                                        <p:tgtEl>
                                          <p:spTgt spid="150"/>
                                        </p:tgtEl>
                                        <p:attrNameLst>
                                          <p:attrName>style.visibility</p:attrName>
                                        </p:attrNameLst>
                                      </p:cBhvr>
                                      <p:to>
                                        <p:strVal val="visible"/>
                                      </p:to>
                                    </p:set>
                                  </p:childTnLst>
                                </p:cTn>
                              </p:par>
                            </p:childTnLst>
                          </p:cTn>
                        </p:par>
                        <p:par>
                          <p:cTn id="7" fill="hold">
                            <p:stCondLst>
                              <p:cond delay="300"/>
                            </p:stCondLst>
                            <p:childTnLst>
                              <p:par>
                                <p:cTn id="8" presetID="2" presetClass="entr" presetSubtype="1" fill="hold" grpId="2" nodeType="afterEffect">
                                  <p:stCondLst>
                                    <p:cond delay="300"/>
                                  </p:stCondLst>
                                  <p:iterate>
                                    <p:tmAbs val="0"/>
                                  </p:iterate>
                                  <p:childTnLst>
                                    <p:set>
                                      <p:cBhvr>
                                        <p:cTn id="9" fill="hold"/>
                                        <p:tgtEl>
                                          <p:spTgt spid="151"/>
                                        </p:tgtEl>
                                        <p:attrNameLst>
                                          <p:attrName>style.visibility</p:attrName>
                                        </p:attrNameLst>
                                      </p:cBhvr>
                                      <p:to>
                                        <p:strVal val="visible"/>
                                      </p:to>
                                    </p:set>
                                    <p:anim calcmode="lin" valueType="num">
                                      <p:cBhvr>
                                        <p:cTn id="10" dur="1000" fill="hold"/>
                                        <p:tgtEl>
                                          <p:spTgt spid="151"/>
                                        </p:tgtEl>
                                        <p:attrNameLst>
                                          <p:attrName>ppt_x</p:attrName>
                                        </p:attrNameLst>
                                      </p:cBhvr>
                                      <p:tavLst>
                                        <p:tav tm="0">
                                          <p:val>
                                            <p:strVal val="#ppt_x"/>
                                          </p:val>
                                        </p:tav>
                                        <p:tav tm="100000">
                                          <p:val>
                                            <p:strVal val="#ppt_x"/>
                                          </p:val>
                                        </p:tav>
                                      </p:tavLst>
                                    </p:anim>
                                    <p:anim calcmode="lin" valueType="num">
                                      <p:cBhvr>
                                        <p:cTn id="11" dur="1000" fill="hold"/>
                                        <p:tgtEl>
                                          <p:spTgt spid="151"/>
                                        </p:tgtEl>
                                        <p:attrNameLst>
                                          <p:attrName>ppt_y</p:attrName>
                                        </p:attrNameLst>
                                      </p:cBhvr>
                                      <p:tavLst>
                                        <p:tav tm="0">
                                          <p:val>
                                            <p:strVal val="0-#ppt_h/2"/>
                                          </p:val>
                                        </p:tav>
                                        <p:tav tm="100000">
                                          <p:val>
                                            <p:strVal val="#ppt_y"/>
                                          </p:val>
                                        </p:tav>
                                      </p:tavLst>
                                    </p:anim>
                                  </p:childTnLst>
                                </p:cTn>
                              </p:par>
                            </p:childTnLst>
                          </p:cTn>
                        </p:par>
                        <p:par>
                          <p:cTn id="12" fill="hold">
                            <p:stCondLst>
                              <p:cond delay="1600"/>
                            </p:stCondLst>
                            <p:childTnLst>
                              <p:par>
                                <p:cTn id="13" presetID="1" presetClass="entr" presetSubtype="0" fill="hold" grpId="3" nodeType="afterEffect">
                                  <p:stCondLst>
                                    <p:cond delay="300"/>
                                  </p:stCondLst>
                                  <p:iterate>
                                    <p:tmAbs val="0"/>
                                  </p:iterate>
                                  <p:childTnLst>
                                    <p:set>
                                      <p:cBhvr>
                                        <p:cTn id="14" fill="hold"/>
                                        <p:tgtEl>
                                          <p:spTgt spid="152"/>
                                        </p:tgtEl>
                                        <p:attrNameLst>
                                          <p:attrName>style.visibility</p:attrName>
                                        </p:attrNameLst>
                                      </p:cBhvr>
                                      <p:to>
                                        <p:strVal val="visible"/>
                                      </p:to>
                                    </p:set>
                                  </p:childTnLst>
                                </p:cTn>
                              </p:par>
                            </p:childTnLst>
                          </p:cTn>
                        </p:par>
                        <p:par>
                          <p:cTn id="15" fill="hold">
                            <p:stCondLst>
                              <p:cond delay="1900"/>
                            </p:stCondLst>
                            <p:childTnLst>
                              <p:par>
                                <p:cTn id="16" presetID="2" presetClass="entr" presetSubtype="1" fill="hold" grpId="4" nodeType="afterEffect">
                                  <p:stCondLst>
                                    <p:cond delay="300"/>
                                  </p:stCondLst>
                                  <p:iterate>
                                    <p:tmAbs val="0"/>
                                  </p:iterate>
                                  <p:childTnLst>
                                    <p:set>
                                      <p:cBhvr>
                                        <p:cTn id="17" fill="hold"/>
                                        <p:tgtEl>
                                          <p:spTgt spid="153"/>
                                        </p:tgtEl>
                                        <p:attrNameLst>
                                          <p:attrName>style.visibility</p:attrName>
                                        </p:attrNameLst>
                                      </p:cBhvr>
                                      <p:to>
                                        <p:strVal val="visible"/>
                                      </p:to>
                                    </p:set>
                                    <p:anim calcmode="lin" valueType="num">
                                      <p:cBhvr>
                                        <p:cTn id="18" dur="1000" fill="hold"/>
                                        <p:tgtEl>
                                          <p:spTgt spid="153"/>
                                        </p:tgtEl>
                                        <p:attrNameLst>
                                          <p:attrName>ppt_x</p:attrName>
                                        </p:attrNameLst>
                                      </p:cBhvr>
                                      <p:tavLst>
                                        <p:tav tm="0">
                                          <p:val>
                                            <p:strVal val="#ppt_x"/>
                                          </p:val>
                                        </p:tav>
                                        <p:tav tm="100000">
                                          <p:val>
                                            <p:strVal val="#ppt_x"/>
                                          </p:val>
                                        </p:tav>
                                      </p:tavLst>
                                    </p:anim>
                                    <p:anim calcmode="lin" valueType="num">
                                      <p:cBhvr>
                                        <p:cTn id="19" dur="1000" fill="hold"/>
                                        <p:tgtEl>
                                          <p:spTgt spid="153"/>
                                        </p:tgtEl>
                                        <p:attrNameLst>
                                          <p:attrName>ppt_y</p:attrName>
                                        </p:attrNameLst>
                                      </p:cBhvr>
                                      <p:tavLst>
                                        <p:tav tm="0">
                                          <p:val>
                                            <p:strVal val="0-#ppt_h/2"/>
                                          </p:val>
                                        </p:tav>
                                        <p:tav tm="100000">
                                          <p:val>
                                            <p:strVal val="#ppt_y"/>
                                          </p:val>
                                        </p:tav>
                                      </p:tavLst>
                                    </p:anim>
                                  </p:childTnLst>
                                </p:cTn>
                              </p:par>
                            </p:childTnLst>
                          </p:cTn>
                        </p:par>
                        <p:par>
                          <p:cTn id="20" fill="hold">
                            <p:stCondLst>
                              <p:cond delay="3200"/>
                            </p:stCondLst>
                            <p:childTnLst>
                              <p:par>
                                <p:cTn id="21" presetID="1" presetClass="entr" presetSubtype="0" fill="hold" grpId="5" nodeType="afterEffect">
                                  <p:stCondLst>
                                    <p:cond delay="300"/>
                                  </p:stCondLst>
                                  <p:iterate>
                                    <p:tmAbs val="0"/>
                                  </p:iterate>
                                  <p:childTnLst>
                                    <p:set>
                                      <p:cBhvr>
                                        <p:cTn id="22" fill="hold"/>
                                        <p:tgtEl>
                                          <p:spTgt spid="154"/>
                                        </p:tgtEl>
                                        <p:attrNameLst>
                                          <p:attrName>style.visibility</p:attrName>
                                        </p:attrNameLst>
                                      </p:cBhvr>
                                      <p:to>
                                        <p:strVal val="visible"/>
                                      </p:to>
                                    </p:set>
                                  </p:childTnLst>
                                </p:cTn>
                              </p:par>
                            </p:childTnLst>
                          </p:cTn>
                        </p:par>
                        <p:par>
                          <p:cTn id="23" fill="hold">
                            <p:stCondLst>
                              <p:cond delay="3500"/>
                            </p:stCondLst>
                            <p:childTnLst>
                              <p:par>
                                <p:cTn id="24" presetID="2" presetClass="entr" presetSubtype="1" fill="hold" grpId="6" nodeType="afterEffect">
                                  <p:stCondLst>
                                    <p:cond delay="300"/>
                                  </p:stCondLst>
                                  <p:iterate>
                                    <p:tmAbs val="0"/>
                                  </p:iterate>
                                  <p:childTnLst>
                                    <p:set>
                                      <p:cBhvr>
                                        <p:cTn id="25" fill="hold"/>
                                        <p:tgtEl>
                                          <p:spTgt spid="155"/>
                                        </p:tgtEl>
                                        <p:attrNameLst>
                                          <p:attrName>style.visibility</p:attrName>
                                        </p:attrNameLst>
                                      </p:cBhvr>
                                      <p:to>
                                        <p:strVal val="visible"/>
                                      </p:to>
                                    </p:set>
                                    <p:anim calcmode="lin" valueType="num">
                                      <p:cBhvr>
                                        <p:cTn id="26" dur="1000" fill="hold"/>
                                        <p:tgtEl>
                                          <p:spTgt spid="155"/>
                                        </p:tgtEl>
                                        <p:attrNameLst>
                                          <p:attrName>ppt_x</p:attrName>
                                        </p:attrNameLst>
                                      </p:cBhvr>
                                      <p:tavLst>
                                        <p:tav tm="0">
                                          <p:val>
                                            <p:strVal val="#ppt_x"/>
                                          </p:val>
                                        </p:tav>
                                        <p:tav tm="100000">
                                          <p:val>
                                            <p:strVal val="#ppt_x"/>
                                          </p:val>
                                        </p:tav>
                                      </p:tavLst>
                                    </p:anim>
                                    <p:anim calcmode="lin" valueType="num">
                                      <p:cBhvr>
                                        <p:cTn id="27" dur="1000" fill="hold"/>
                                        <p:tgtEl>
                                          <p:spTgt spid="15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1" animBg="1" advAuto="0"/>
      <p:bldP spid="151" grpId="2" animBg="1" advAuto="0"/>
      <p:bldP spid="152" grpId="3" animBg="1" advAuto="0"/>
      <p:bldP spid="153" grpId="4" animBg="1" advAuto="0"/>
      <p:bldP spid="154" grpId="5" animBg="1" advAuto="0"/>
      <p:bldP spid="155" grpId="6"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1.jpg" descr="pic1.jpg"/>
          <p:cNvPicPr>
            <a:picLocks/>
          </p:cNvPicPr>
          <p:nvPr/>
        </p:nvPicPr>
        <p:blipFill>
          <a:blip r:embed="rId2"/>
          <a:stretch>
            <a:fillRect/>
          </a:stretch>
        </p:blipFill>
        <p:spPr>
          <a:xfrm>
            <a:off x="3937000" y="1427704"/>
            <a:ext cx="5130800" cy="6832601"/>
          </a:xfrm>
          <a:prstGeom prst="rect">
            <a:avLst/>
          </a:prstGeom>
          <a:effectLst>
            <a:outerShdw blurRad="190500" dist="8455" dir="5400000" rotWithShape="0">
              <a:srgbClr val="000000"/>
            </a:outerShdw>
          </a:effectLst>
        </p:spPr>
      </p:pic>
      <p:sp>
        <p:nvSpPr>
          <p:cNvPr id="158" name="Line"/>
          <p:cNvSpPr/>
          <p:nvPr/>
        </p:nvSpPr>
        <p:spPr>
          <a:xfrm flipH="1" flipV="1">
            <a:off x="2636042" y="3675729"/>
            <a:ext cx="3561607" cy="1396709"/>
          </a:xfrm>
          <a:prstGeom prst="line">
            <a:avLst/>
          </a:prstGeom>
          <a:ln w="50800">
            <a:solidFill>
              <a:srgbClr val="FF26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9" name="Line"/>
          <p:cNvSpPr/>
          <p:nvPr/>
        </p:nvSpPr>
        <p:spPr>
          <a:xfrm flipV="1">
            <a:off x="7050669" y="2022974"/>
            <a:ext cx="3134975" cy="1365849"/>
          </a:xfrm>
          <a:prstGeom prst="line">
            <a:avLst/>
          </a:prstGeom>
          <a:ln w="50800">
            <a:solidFill>
              <a:srgbClr val="FF2600"/>
            </a:solidFill>
            <a:miter lim="400000"/>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0" name="Arduino Nano"/>
          <p:cNvSpPr/>
          <p:nvPr/>
        </p:nvSpPr>
        <p:spPr>
          <a:xfrm>
            <a:off x="602774" y="2758800"/>
            <a:ext cx="2381409" cy="82913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Arduino Nano</a:t>
            </a:r>
          </a:p>
        </p:txBody>
      </p:sp>
      <p:sp>
        <p:nvSpPr>
          <p:cNvPr id="161" name="Bluetooth Module"/>
          <p:cNvSpPr/>
          <p:nvPr/>
        </p:nvSpPr>
        <p:spPr>
          <a:xfrm>
            <a:off x="10264963" y="1200917"/>
            <a:ext cx="2381409" cy="829133"/>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latin typeface="+mn-lt"/>
                <a:ea typeface="+mn-ea"/>
                <a:cs typeface="+mn-cs"/>
                <a:sym typeface="Helvetica Neue Medium"/>
              </a:defRPr>
            </a:lvl1pPr>
          </a:lstStyle>
          <a:p>
            <a:r>
              <a:t>Bluetooth Module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58"/>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grpId="2" nodeType="afterEffect">
                                  <p:stCondLst>
                                    <p:cond delay="300"/>
                                  </p:stCondLst>
                                  <p:iterate>
                                    <p:tmAbs val="0"/>
                                  </p:iterate>
                                  <p:childTnLst>
                                    <p:set>
                                      <p:cBhvr>
                                        <p:cTn id="9" fill="hold"/>
                                        <p:tgtEl>
                                          <p:spTgt spid="160"/>
                                        </p:tgtEl>
                                        <p:attrNameLst>
                                          <p:attrName>style.visibility</p:attrName>
                                        </p:attrNameLst>
                                      </p:cBhvr>
                                      <p:to>
                                        <p:strVal val="visible"/>
                                      </p:to>
                                    </p:set>
                                    <p:anim calcmode="lin" valueType="num">
                                      <p:cBhvr>
                                        <p:cTn id="10" dur="1000" fill="hold"/>
                                        <p:tgtEl>
                                          <p:spTgt spid="160"/>
                                        </p:tgtEl>
                                        <p:attrNameLst>
                                          <p:attrName>ppt_x</p:attrName>
                                        </p:attrNameLst>
                                      </p:cBhvr>
                                      <p:tavLst>
                                        <p:tav tm="0">
                                          <p:val>
                                            <p:strVal val="#ppt_x"/>
                                          </p:val>
                                        </p:tav>
                                        <p:tav tm="100000">
                                          <p:val>
                                            <p:strVal val="#ppt_x"/>
                                          </p:val>
                                        </p:tav>
                                      </p:tavLst>
                                    </p:anim>
                                    <p:anim calcmode="lin" valueType="num">
                                      <p:cBhvr>
                                        <p:cTn id="11" dur="1000" fill="hold"/>
                                        <p:tgtEl>
                                          <p:spTgt spid="160"/>
                                        </p:tgtEl>
                                        <p:attrNameLst>
                                          <p:attrName>ppt_y</p:attrName>
                                        </p:attrNameLst>
                                      </p:cBhvr>
                                      <p:tavLst>
                                        <p:tav tm="0">
                                          <p:val>
                                            <p:strVal val="0-#ppt_h/2"/>
                                          </p:val>
                                        </p:tav>
                                        <p:tav tm="100000">
                                          <p:val>
                                            <p:strVal val="#ppt_y"/>
                                          </p:val>
                                        </p:tav>
                                      </p:tavLst>
                                    </p:anim>
                                  </p:childTnLst>
                                </p:cTn>
                              </p:par>
                            </p:childTnLst>
                          </p:cTn>
                        </p:par>
                        <p:par>
                          <p:cTn id="12" fill="hold">
                            <p:stCondLst>
                              <p:cond delay="1300"/>
                            </p:stCondLst>
                            <p:childTnLst>
                              <p:par>
                                <p:cTn id="13" presetID="1" presetClass="entr" presetSubtype="0" fill="hold" grpId="3" nodeType="afterEffect">
                                  <p:stCondLst>
                                    <p:cond delay="300"/>
                                  </p:stCondLst>
                                  <p:iterate>
                                    <p:tmAbs val="0"/>
                                  </p:iterate>
                                  <p:childTnLst>
                                    <p:set>
                                      <p:cBhvr>
                                        <p:cTn id="14" fill="hold"/>
                                        <p:tgtEl>
                                          <p:spTgt spid="159"/>
                                        </p:tgtEl>
                                        <p:attrNameLst>
                                          <p:attrName>style.visibility</p:attrName>
                                        </p:attrNameLst>
                                      </p:cBhvr>
                                      <p:to>
                                        <p:strVal val="visible"/>
                                      </p:to>
                                    </p:set>
                                  </p:childTnLst>
                                </p:cTn>
                              </p:par>
                            </p:childTnLst>
                          </p:cTn>
                        </p:par>
                        <p:par>
                          <p:cTn id="15" fill="hold">
                            <p:stCondLst>
                              <p:cond delay="1600"/>
                            </p:stCondLst>
                            <p:childTnLst>
                              <p:par>
                                <p:cTn id="16" presetID="2" presetClass="entr" presetSubtype="1" fill="hold" grpId="4" nodeType="afterEffect">
                                  <p:stCondLst>
                                    <p:cond delay="300"/>
                                  </p:stCondLst>
                                  <p:iterate>
                                    <p:tmAbs val="0"/>
                                  </p:iterate>
                                  <p:childTnLst>
                                    <p:set>
                                      <p:cBhvr>
                                        <p:cTn id="17" fill="hold"/>
                                        <p:tgtEl>
                                          <p:spTgt spid="161"/>
                                        </p:tgtEl>
                                        <p:attrNameLst>
                                          <p:attrName>style.visibility</p:attrName>
                                        </p:attrNameLst>
                                      </p:cBhvr>
                                      <p:to>
                                        <p:strVal val="visible"/>
                                      </p:to>
                                    </p:set>
                                    <p:anim calcmode="lin" valueType="num">
                                      <p:cBhvr>
                                        <p:cTn id="18" dur="1000" fill="hold"/>
                                        <p:tgtEl>
                                          <p:spTgt spid="161"/>
                                        </p:tgtEl>
                                        <p:attrNameLst>
                                          <p:attrName>ppt_x</p:attrName>
                                        </p:attrNameLst>
                                      </p:cBhvr>
                                      <p:tavLst>
                                        <p:tav tm="0">
                                          <p:val>
                                            <p:strVal val="#ppt_x"/>
                                          </p:val>
                                        </p:tav>
                                        <p:tav tm="100000">
                                          <p:val>
                                            <p:strVal val="#ppt_x"/>
                                          </p:val>
                                        </p:tav>
                                      </p:tavLst>
                                    </p:anim>
                                    <p:anim calcmode="lin" valueType="num">
                                      <p:cBhvr>
                                        <p:cTn id="19" dur="1000" fill="hold"/>
                                        <p:tgtEl>
                                          <p:spTgt spid="16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1" animBg="1" advAuto="0"/>
      <p:bldP spid="159" grpId="3" animBg="1" advAuto="0"/>
      <p:bldP spid="160" grpId="2" animBg="1" advAuto="0"/>
      <p:bldP spid="161" grpId="4" animBg="1" advAuto="0"/>
    </p:bld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161</Words>
  <Application>Microsoft Office PowerPoint</Application>
  <PresentationFormat>Custom</PresentationFormat>
  <Paragraphs>32</Paragraphs>
  <Slides>13</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Helvetica</vt:lpstr>
      <vt:lpstr>Helvetica Light</vt:lpstr>
      <vt:lpstr>Helvetica Neue</vt:lpstr>
      <vt:lpstr>Helvetica Neue Light</vt:lpstr>
      <vt:lpstr>Helvetica Neue Medium</vt:lpstr>
      <vt:lpstr>Helvetica Neue Thin</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Om Gupta</cp:lastModifiedBy>
  <cp:revision>1</cp:revision>
  <dcterms:modified xsi:type="dcterms:W3CDTF">2022-08-23T07:21:38Z</dcterms:modified>
</cp:coreProperties>
</file>